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0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6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73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91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7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607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11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85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96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64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57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A9B9-69E6-4F83-A48E-11B71C2CB935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962F-168E-4209-8BB2-8FD7E4980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16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AE%D1%80%D0%BA%D1%96%D0%B2,%20%D0%AF.%20%D0%86." TargetMode="External"/><Relationship Id="rId3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9D%D0%B0%D0%B3%D0%B0%D1%94%D0%B2,%20%D0%92.%20%D0%9C." TargetMode="External"/><Relationship Id="rId7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A8%D0%B0%D1%80%D0%BA%D0%BE%D0%B2,%20%D0%A4.%20%D0%98.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A4%D0%B5%D0%B4%D0%BE%D1%82%D0%BE%D0%B2%D0%B0,%20%D0%9B.%20%D0%9D." TargetMode="External"/><Relationship Id="rId5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A1%D0%B5%D1%80%D0%B4%D1%8E%D0%BA,%20%D0%92.%20" TargetMode="External"/><Relationship Id="rId4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9D%D0%B0%D1%83%D0%BC%D0%B5%D0%BD%D0%BA%D0%BE,%20%D0%A2.%20%D0%92.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93%D1%83%D1%81%D1%94%D0%B2%D0%B0,%20%D0%90.%20" TargetMode="External"/><Relationship Id="rId3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90%D0%BD%D1%86%D1%83%D0%BF%D0%BE%D0%B2,%20%D0%90.%20%D0%AF." TargetMode="External"/><Relationship Id="rId7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93%D1%80%D0%B8%D1%88%D0%B8%D0%BD%D0%B0,%20%D0%9D.%20%D0%92.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92%D0%BE%D0%BB%D0%BA%D0%BE%D0%B2%D0%B0,%20%D0%9D.%20%D0%9F." TargetMode="External"/><Relationship Id="rId5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91%D1%83%D0%BB%D0%B0%D1%85,%20%D0%9C.%20" TargetMode="External"/><Relationship Id="rId4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91%D0%B5%D0%B7%D0%BF%D0%B0%D0%BB%D1%8C%D1%87%D0%B0,%20%D0%A0.%20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86%D0%B2%D0%B0%D0%BD%D0%BE%D0%B2%D0%B0,%20%D0%9A.%20%D0%90.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bis.zu.edu.ua/cgi-bin/irbis64r_11/cgiirbis_64.exe?LNG=uk&amp;Z21ID=&amp;I21DBN=BD&amp;P21DBN=BD&amp;S21STN=1&amp;S21REF=1&amp;S21FMT=fullwebr&amp;C21COM=S&amp;S21CNR=20&amp;S21P01=0&amp;S21P02=1&amp;S21P03=A=&amp;S21STR=%D0%9A%D0%BE%D1%82%D0%BB%D0%BE%D0%B2%D0%B8%D0%B9,%20%D0%A1.%20%D0%90." TargetMode="External"/><Relationship Id="rId5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9A%D0%BE%D0%B7%D0%BB%D0%BE%D0%B2,%20%D0%92.%20%D0%92." TargetMode="External"/><Relationship Id="rId4" Type="http://schemas.openxmlformats.org/officeDocument/2006/relationships/hyperlink" Target="http://irbis.zu.edu.ua/cgi-bin/irbis64r_11/cgiirbis_64.exe?LNG=uk&amp;Z21ID=&amp;I21DBN=BD&amp;P21DBN=BD&amp;S21STN=1&amp;S21REF=3&amp;S21FMT=fullwebr&amp;C21COM=S&amp;S21CNR=20&amp;S21P01=0&amp;S21P02=1&amp;S21P03=A=&amp;S21STR=%D0%86%D1%88%D0%BC%D1%83%D1%80%D0%B0%D1%82%D0%BE%D0%B2,%20%D0%90.%20%D0%A2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0038"/>
            <a:ext cx="7772400" cy="32099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БЕЗКОНФЛІКТНА КОМУНІКАЦІЯ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ОСВІТНЬОМУ СЕРЕДОВИЩІ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7176" y="3228975"/>
            <a:ext cx="2071688" cy="6429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2021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660" y="4943474"/>
            <a:ext cx="2252383" cy="19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4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8663" y="357188"/>
            <a:ext cx="7958137" cy="555783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Нагаєв, В. М.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Конфліктологія  : курс лекцій (модул. варіант) : навч. посіб. для студ. вищ. навч. закл. / В. М. Нагаєв ; М-во освіти і науки України, Харк. нац. аграр. ун-т ім. В. В. Докучаєва. - К. : Центр навч. л-ри, 2004. - 198 с. : табл. 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Науменко, Т. В.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Социология массовой коммуникации : учеб. пособие / Т. В. Науменко. - М. ; СПб. ; Киев : Питер, 2005. - 288 с. : табл.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Сердюк, В.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гармонії з конфліктом : заняття для батьків / Валентина Сердюк // Психолог. Шкільний світ : всеукр. газ. - 2010. - № 17. - С. 9-10. - Бібліогр. в кінці ст.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Федотова, Л. Н.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Социология массовой коммуникации : учеб. для студентов высш. учеб. заведений / Л. Н. Федотова. - М. ; СПб. ; Киев : Питер, 2004. - 396 с.  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Шарков, Ф. И.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коммуникации (базовый курс) : учеб. для студентов высш. учеб. заведений / Ф. И. Шарков. - 2-е изд. - М. : РИП-холдинг, 2004. - 245 с.  </a:t>
            </a:r>
          </a:p>
          <a:p>
            <a:pPr algn="just"/>
            <a:r>
              <a:rPr lang="uk-UA" u="sng" smtClean="0">
                <a:latin typeface="Times New Roman" pitchFamily="18" charset="0"/>
                <a:cs typeface="Times New Roman" pitchFamily="18" charset="0"/>
                <a:hlinkClick r:id="rId8"/>
              </a:rPr>
              <a:t>Юрків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, Я. І.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 вирішення конфліктів у підлітковому середовищі соціальним педагогом / Юрків Я. І. // Соціальна педагогіка: теорія та практика : наук.-метод. журн. - 2013. - 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 32-41.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 l="66730" t="54569" r="10765" b="5457"/>
          <a:stretch>
            <a:fillRect/>
          </a:stretch>
        </p:blipFill>
        <p:spPr bwMode="auto">
          <a:xfrm>
            <a:off x="7815262" y="5529262"/>
            <a:ext cx="13287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4" y="1076497"/>
            <a:ext cx="7382256" cy="50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710" y="5572125"/>
            <a:ext cx="5329237" cy="10001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Дякуємо </a:t>
            </a:r>
            <a:r>
              <a:rPr lang="uk-UA" dirty="0" smtClean="0"/>
              <a:t>за увагу!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7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71450" y="200025"/>
            <a:ext cx="5643562" cy="2443163"/>
          </a:xfrm>
          <a:prstGeom prst="wedgeEllipseCallout">
            <a:avLst>
              <a:gd name="adj1" fmla="val 21698"/>
              <a:gd name="adj2" fmla="val 82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Комунікація – це процес обміну думками, ідеями, фактами з важливими для досягнення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групами людей або особами.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досягти взаєморозуміння та отримати довіру.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481385" y="3886200"/>
            <a:ext cx="5476877" cy="2671763"/>
          </a:xfrm>
          <a:prstGeom prst="wedgeEllipseCallout">
            <a:avLst>
              <a:gd name="adj1" fmla="val -35033"/>
              <a:gd name="adj2" fmla="val -63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Комунікація – це завжди діалог, де присутні думки, почуття й реакція присутніх. Тому ключове завдання – не тільки сформувати чітке і ясне повідомлення, а й переконатися, що у підсумку дійшло до аудиторії, і що саме вона зрозуміла.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893" y="1306164"/>
            <a:ext cx="2764196" cy="22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6" y="2943224"/>
            <a:ext cx="26574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78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57424"/>
            <a:ext cx="915065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0113" y="171450"/>
            <a:ext cx="74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Ефективна комунікація – це обмін повідомленнями, під час якої співрозмовники демонструють взаємоповагу, і той, хто слухає, сприймає з повідомлення саме те, що має на увазі мовець. Здається, що може бути простішим за спілкування: один говорить, а другий слухає. Однак цей процес не такий простий, адже нерідко трапляється, що зміст відправленого нами повідомлення не збігається з тим, що отримує співрозмовник.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493" t="26526" r="19746" b="22156"/>
          <a:stretch>
            <a:fillRect/>
          </a:stretch>
        </p:blipFill>
        <p:spPr bwMode="auto">
          <a:xfrm>
            <a:off x="885825" y="196600"/>
            <a:ext cx="7543046" cy="5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64" y="5500688"/>
            <a:ext cx="311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Бар’єри у спілкуванні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0025" y="214313"/>
            <a:ext cx="7886700" cy="52006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конфлікту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проблема, що існує об'єктивно або є плодом уяви конфліктуючих сторін.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Об'єкт конфлікту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матеріальна чи духовна цінність, до володіння якої прагнуть всі конфліктуючі сторони.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Конфліктні відносини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спосіб (процес) взаємодії, характеризується розбіжністю або незнанням, нерозумінням цілей, потреб, інтересів партнера. Виникнення конфліктних взаємин приводить до створення конфліктної ситуації.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Конфліктна ситуація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прихованого або відкритого протистояння двох або більше сторін-учасниць, кожна з яких має свої цілі, мотиви, засоби або способи вирішення проблеми, особисто значущої для кожного її учасника. У ході цього протистояння суб'єкти конфлікту шукають привід для відкритого зіткнення, який далеко не завжди безпосередньо пов'язаний з основною причиною конфлікту. Цей привід дає можливість для виникнення інциденту.</a:t>
            </a: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Інцидент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дія або сукупність дій учасників конфліктної ситуації, що провокують різке загострення протиріччя і початок боротьби між учасниками.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612" y="500062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66" y="0"/>
            <a:ext cx="9147765" cy="68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57225" y="800100"/>
            <a:ext cx="7886700" cy="48863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Анцупов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, А. 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Конфликтология  : учеб. для студентов высш. учеб. заведений / А. Я. Анцупов, А. И. Шипилов. - 2-е изд., перераб. и доп. - М. : Юнити, 2004. - 591 с. : табл. 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4"/>
              </a:rPr>
              <a:t>Безпальча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4"/>
              </a:rPr>
              <a:t>, Р.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Шляхи мирного розв'язання конфліктів у школі / Руслана Безпальча. - Тернопіль : Підруч. і посіб., 2001. - 95 с. 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5"/>
              </a:rPr>
              <a:t>Булах, 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Вирішення конфліктів в освітньому середовищі : психол. клуб для старшокл. / Марина Булах // Психолог : всеукр. газ. для психологів, учителів, соц. педагогів. - 2017. - № 23/24. - С. 47-58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6"/>
              </a:rPr>
              <a:t>Волкова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6"/>
              </a:rPr>
              <a:t>, Н. П.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Професійно-педагогічна комунікація : навч. посіб. / Н. П. Волкова. - Київ : Академія, 2006. - 255 с. 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7"/>
              </a:rPr>
              <a:t>Гришина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7"/>
              </a:rPr>
              <a:t>, Н. В.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Психология конфликта / Н. В. Гришина.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; М. 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Харьков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Питер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2002. - 464 с. : граф.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8"/>
              </a:rPr>
              <a:t>Гусєва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8"/>
              </a:rPr>
              <a:t>, А.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Медіація у школі. Практика ненасильницького вирішення конфліктів / Анжела Гусєва // Психолог. Шк. світ : всеукр. газ. для психологів, учителів, соц. педагогів. - 2012. - № 10. - С. 29-31.</a:t>
            </a:r>
          </a:p>
          <a:p>
            <a:endParaRPr lang="ru-RU" dirty="0" smtClean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66749" y="209551"/>
            <a:ext cx="7886700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Рекомендаційний список літератури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 l="7145" t="56853" r="70350" b="5838"/>
          <a:stretch>
            <a:fillRect/>
          </a:stretch>
        </p:blipFill>
        <p:spPr bwMode="auto">
          <a:xfrm>
            <a:off x="7460116" y="5286375"/>
            <a:ext cx="168388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7" y="185738"/>
            <a:ext cx="7886700" cy="58197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Іванова, К. А.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Конфліктність і толерантність: становлення толерантних відносин у суспільстві / К. А. Іванова // Вісник Житомирського державного університету імені Івана Франка : наук. журн. / Житомир. держ. ун-т ім. І. Франка, М-во освіти і науки України. - Житомир : Вид-во ЖДУ ім. І. Франка, 2010. - Вип. 52. - С. 9-12. </a:t>
            </a:r>
            <a:endParaRPr lang="uk-UA" u="sng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just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Ішмуратов, А. Т.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Конфлікт і згода. Основи когнітивної теорії конфліктів : навч. посіб / А. Т. Ішмуратов ; Міжнар. фонд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''Відродження'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'. - Київ : Наук. думка, 1996. - 189, [1]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Козлов, В. В.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конфликтом / В. В. Козлов, А. А. Козлова. - М.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2005. - 221, [1] с. : рис., табл.</a:t>
            </a:r>
          </a:p>
          <a:p>
            <a:pPr algn="just"/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Котловий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, С. А.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безконфліктної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ліцею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Житомир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Вид-во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 О., 2018. - 260 с. </a:t>
            </a:r>
          </a:p>
          <a:p>
            <a:pPr algn="just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Котловий, С.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соціального досвіду безконфліктної поведінки / Сергій Котловий // Суспільно-політичні та психологічні студії : зб. наук. пр. / Ін-т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соціол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Варшав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ун-ту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Житомир. держ. ун-т ім. І. Франка. - Житомир ; Варшава : Вид-во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Євенок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О. О., 2018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Społeczno-polityczne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psychologiczne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-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Вип. 2. - С. 64-68.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 l="35008" t="54569" r="43987" b="1649"/>
          <a:stretch>
            <a:fillRect/>
          </a:stretch>
        </p:blipFill>
        <p:spPr bwMode="auto">
          <a:xfrm>
            <a:off x="7962984" y="5472113"/>
            <a:ext cx="1181016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9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461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БЕЗКОНФЛІКТНА КОМУНІКАЦІЯ В ОСВІТНЬОМУ СЕРЕДОВИЩІ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Дякуємо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Conf</dc:creator>
  <cp:lastModifiedBy>XxX</cp:lastModifiedBy>
  <cp:revision>29</cp:revision>
  <dcterms:created xsi:type="dcterms:W3CDTF">2020-08-28T12:58:26Z</dcterms:created>
  <dcterms:modified xsi:type="dcterms:W3CDTF">2021-09-13T05:57:31Z</dcterms:modified>
</cp:coreProperties>
</file>