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828800"/>
          </a:xfrm>
        </p:spPr>
        <p:txBody>
          <a:bodyPr/>
          <a:lstStyle/>
          <a:p>
            <a:pPr algn="ctr"/>
            <a:r>
              <a:rPr lang="uk-UA" dirty="0" smtClean="0"/>
              <a:t>СЛІД ПАМ’ЯТАТИ ВІЧНО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3657600"/>
            <a:ext cx="7772400" cy="119176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bg2">
                    <a:lumMod val="25000"/>
                  </a:schemeClr>
                </a:solidFill>
              </a:rPr>
              <a:t>29 серпня – День пам’яті захисників України, які загинули в боротьбі за незалежність, суверенітет і територіальну цілісність України</a:t>
            </a:r>
          </a:p>
          <a:p>
            <a:pPr algn="ctr"/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724400"/>
            <a:ext cx="26765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0240" t="20160" r="26460" b="20160"/>
          <a:stretch>
            <a:fillRect/>
          </a:stretch>
        </p:blipFill>
        <p:spPr bwMode="auto">
          <a:xfrm>
            <a:off x="7315200" y="5029200"/>
            <a:ext cx="1290288" cy="13337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0240" t="20160" r="26460" b="20160"/>
          <a:stretch>
            <a:fillRect/>
          </a:stretch>
        </p:blipFill>
        <p:spPr bwMode="auto">
          <a:xfrm>
            <a:off x="533400" y="4953000"/>
            <a:ext cx="1290288" cy="13337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30240" t="20160" r="26460" b="20160"/>
          <a:stretch>
            <a:fillRect/>
          </a:stretch>
        </p:blipFill>
        <p:spPr bwMode="auto">
          <a:xfrm>
            <a:off x="457200" y="381000"/>
            <a:ext cx="1290288" cy="13337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uk-UA" dirty="0" smtClean="0"/>
              <a:t>Щороку</a:t>
            </a:r>
            <a:r>
              <a:rPr lang="en-US" dirty="0" smtClean="0"/>
              <a:t> 2</a:t>
            </a:r>
            <a:r>
              <a:rPr lang="uk-UA" dirty="0" smtClean="0"/>
              <a:t>9 серпня в Україні відзначається День пам’яті захисників</a:t>
            </a:r>
            <a:r>
              <a:rPr lang="en-US" dirty="0" smtClean="0"/>
              <a:t> </a:t>
            </a:r>
            <a:r>
              <a:rPr lang="uk-UA" dirty="0" smtClean="0"/>
              <a:t>України,</a:t>
            </a:r>
            <a:r>
              <a:rPr lang="en-US" dirty="0" smtClean="0"/>
              <a:t> </a:t>
            </a:r>
            <a:r>
              <a:rPr lang="uk-UA" dirty="0" smtClean="0"/>
              <a:t>які</a:t>
            </a:r>
            <a:r>
              <a:rPr lang="en-US" dirty="0" smtClean="0"/>
              <a:t> </a:t>
            </a:r>
            <a:r>
              <a:rPr lang="uk-UA" dirty="0" smtClean="0"/>
              <a:t>загинули в боротьбі за незалежність, суверенітет і територіальну</a:t>
            </a:r>
            <a:r>
              <a:rPr lang="en-US" dirty="0" smtClean="0"/>
              <a:t> </a:t>
            </a:r>
            <a:r>
              <a:rPr lang="uk-UA" dirty="0" smtClean="0"/>
              <a:t>цілісність  України. Цей день встановлено Указом Президента України від 23</a:t>
            </a:r>
            <a:r>
              <a:rPr lang="en-US" dirty="0" smtClean="0"/>
              <a:t> </a:t>
            </a:r>
            <a:r>
              <a:rPr lang="uk-UA" dirty="0" smtClean="0"/>
              <a:t>серпня 2019 року № 621 для увічнення героїзму військовослужбовців і</a:t>
            </a:r>
            <a:r>
              <a:rPr lang="en-US" dirty="0" smtClean="0"/>
              <a:t> </a:t>
            </a:r>
            <a:r>
              <a:rPr lang="uk-UA" dirty="0" smtClean="0"/>
              <a:t>добровольців,</a:t>
            </a:r>
            <a:r>
              <a:rPr lang="en-US" dirty="0" smtClean="0"/>
              <a:t> </a:t>
            </a:r>
            <a:r>
              <a:rPr lang="uk-UA" dirty="0" smtClean="0"/>
              <a:t>котрі</a:t>
            </a:r>
            <a:r>
              <a:rPr lang="en-US" dirty="0" smtClean="0"/>
              <a:t> </a:t>
            </a:r>
            <a:r>
              <a:rPr lang="uk-UA" dirty="0" smtClean="0"/>
              <a:t>віддали життя за батьківщину, як нагадування про одну із найкривавіших подій війни на сході України – Іловайську трагедію.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191000"/>
            <a:ext cx="4495800" cy="245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81000"/>
            <a:ext cx="8458200" cy="4187952"/>
          </a:xfrm>
        </p:spPr>
        <p:txBody>
          <a:bodyPr>
            <a:normAutofit fontScale="92500"/>
          </a:bodyPr>
          <a:lstStyle/>
          <a:p>
            <a:pPr algn="just"/>
            <a:r>
              <a:rPr lang="uk-UA" dirty="0" smtClean="0"/>
              <a:t>29 серпня 2014 року під час виходу сил АТО з оточення під Іловайськом російське керівництво порушило домовленості і ворожі збройні сили впритул розстріляли з важкого озброєння колони українських військових. Таке віроломне вбивство кваліфікується міжнародним гуманітарним правом як воєнний злочин. Тоді полягло 366 українських воїнів, 429 зазнали поранень, </a:t>
            </a:r>
            <a:r>
              <a:rPr lang="en-US" dirty="0" smtClean="0"/>
              <a:t>42 </a:t>
            </a:r>
            <a:r>
              <a:rPr lang="uk-UA" dirty="0" smtClean="0"/>
              <a:t>зникли безвісти, 128 опинилися в полоні.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479132"/>
            <a:ext cx="3352800" cy="218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28600" y="381000"/>
            <a:ext cx="8458200" cy="3429000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lvl="0" indent="-265176" algn="ctr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uk-UA" sz="2600" dirty="0" smtClean="0"/>
              <a:t>Смертельний для наших захисників </a:t>
            </a:r>
            <a:r>
              <a:rPr lang="uk-UA" sz="2600" dirty="0" err="1" smtClean="0"/>
              <a:t>“зелений</a:t>
            </a:r>
            <a:r>
              <a:rPr lang="uk-UA" sz="2600" dirty="0" smtClean="0"/>
              <a:t> </a:t>
            </a:r>
            <a:r>
              <a:rPr lang="uk-UA" sz="2600" dirty="0" err="1" smtClean="0"/>
              <a:t>коридор”</a:t>
            </a:r>
            <a:r>
              <a:rPr lang="uk-UA" sz="2600" dirty="0" smtClean="0"/>
              <a:t> </a:t>
            </a:r>
            <a:r>
              <a:rPr lang="uk-UA" sz="2600" dirty="0" smtClean="0"/>
              <a:t>пролягав через поля із соняшниками. Саме під ними сотні українців поклали в боротьбі з ворогом свої життя на вівтар свободи, гинули в боротьбі за незалежність, суверенітет і територіальну цілісність України. Тож символом Дня пам’яті захисників України стала квітка соняха.</a:t>
            </a:r>
            <a:endParaRPr kumimoji="0" lang="uk-UA" sz="26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183880" cy="418795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 smtClean="0"/>
              <a:t>Бої за Донецький аеропорт (ДАП) стали зразком незламності українських воїнів. Вони тривали 242 дні – від 26 травня 2014 року по 22 січня 2015-го – і закінчилися після повної руйнації старого та нового терміналів. Кульмінацією боїв за ДАП став січень 2015 року. 13 січня упала диспетчерська вежа аеропорту, а 20-го числа окупанти здійснили кілька </a:t>
            </a:r>
            <a:r>
              <a:rPr lang="uk-UA" dirty="0" err="1" smtClean="0"/>
              <a:t>підривів</a:t>
            </a:r>
            <a:r>
              <a:rPr lang="uk-UA" dirty="0" smtClean="0"/>
              <a:t> бетонних перекриттів терміналу, внаслідок чого під завалами загинуло 58 бійців. 22 січня сили АТО відступили з аеропорту. За офіційними даними у боях  за ДАП загинуло більше 200 українських військових. Те звитяжне протистояння стало символом незламності наших військових. Кіборги витримали. Не витримав бетон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267200"/>
            <a:ext cx="4191000" cy="239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uk-UA" dirty="0" smtClean="0"/>
              <a:t> Взимку 2015 року активні дії були зосереджені на Дебальцівському напрямку. Бої за Дебальцівський плацдарм – одна з найбільших військових операцій на Донбасі. З обох сторін у ній взяли участь тисячі бійців, сотні одиниць  техніки й артилерії. Її найгостріша фаза тривала майже місяць – з 25 січня до 18 лютого 2015 року. За даними Генерального Штабу Збройних Сил України за весь час оборони Дебальцівського виступу загинуло 136 та було поранено 331 українських  військових.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343400"/>
            <a:ext cx="4113213" cy="231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984248"/>
          </a:xfrm>
        </p:spPr>
        <p:txBody>
          <a:bodyPr>
            <a:normAutofit/>
          </a:bodyPr>
          <a:lstStyle/>
          <a:p>
            <a:pPr algn="ctr"/>
            <a:r>
              <a:rPr lang="uk-UA" sz="2600" dirty="0" smtClean="0"/>
              <a:t>За даними Книги пам’яті полеглих за Україну, на квітень 2021 року в зоні проведення АТО/ООС загинуло</a:t>
            </a:r>
          </a:p>
          <a:p>
            <a:pPr algn="ctr">
              <a:buNone/>
            </a:pPr>
            <a:r>
              <a:rPr lang="uk-UA" sz="2600" dirty="0" smtClean="0"/>
              <a:t>4400 осіб</a:t>
            </a:r>
            <a:r>
              <a:rPr lang="ru-RU" sz="2600" dirty="0" smtClean="0"/>
              <a:t>.</a:t>
            </a:r>
            <a:endParaRPr lang="uk-UA" sz="2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 b="32586"/>
          <a:stretch>
            <a:fillRect/>
          </a:stretch>
        </p:blipFill>
        <p:spPr bwMode="auto">
          <a:xfrm>
            <a:off x="1371600" y="3124200"/>
            <a:ext cx="638608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184</TotalTime>
  <Words>410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СЛІД ПАМ’ЯТАТИ ВІЧНО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СЛІД ПАМ’ЯТАТИ ВІЧНО</dc:title>
  <dc:creator>XxX</dc:creator>
  <cp:lastModifiedBy>XxX</cp:lastModifiedBy>
  <cp:revision>23</cp:revision>
  <dcterms:created xsi:type="dcterms:W3CDTF">2021-07-21T06:37:21Z</dcterms:created>
  <dcterms:modified xsi:type="dcterms:W3CDTF">2021-08-26T12:42:00Z</dcterms:modified>
</cp:coreProperties>
</file>