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hecker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124200" y="6172200"/>
            <a:ext cx="3124200" cy="5334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3429000" y="6019800"/>
            <a:ext cx="3124200" cy="609600"/>
          </a:xfrm>
          <a:prstGeom prst="rect">
            <a:avLst/>
          </a:prstGeom>
        </p:spPr>
        <p:txBody>
          <a:bodyPr vert="horz" anchor="b">
            <a:normAutofit fontScale="8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2022</a:t>
            </a:r>
            <a:endParaRPr kumimoji="0" lang="uk-UA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17145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609600" y="381000"/>
            <a:ext cx="8229600" cy="1066800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День Конституції України</a:t>
            </a:r>
            <a:br>
              <a:rPr kumimoji="0" lang="uk-UA" sz="41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1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Основні дати</a:t>
            </a:r>
            <a:endParaRPr kumimoji="0" lang="uk-UA" sz="41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28889" t="11111" r="51111" b="62222"/>
          <a:stretch>
            <a:fillRect/>
          </a:stretch>
        </p:blipFill>
        <p:spPr bwMode="auto">
          <a:xfrm>
            <a:off x="2286000" y="13716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50000" t="11111" r="30000" b="62222"/>
          <a:stretch>
            <a:fillRect/>
          </a:stretch>
        </p:blipFill>
        <p:spPr bwMode="auto">
          <a:xfrm>
            <a:off x="4114800" y="1371600"/>
            <a:ext cx="13144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72222" t="13333" r="8384" b="60000"/>
          <a:stretch>
            <a:fillRect/>
          </a:stretch>
        </p:blipFill>
        <p:spPr bwMode="auto">
          <a:xfrm>
            <a:off x="5735782" y="1371600"/>
            <a:ext cx="127461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6714" t="38843" r="73333" b="28750"/>
          <a:stretch>
            <a:fillRect/>
          </a:stretch>
        </p:blipFill>
        <p:spPr bwMode="auto">
          <a:xfrm>
            <a:off x="3657600" y="3810000"/>
            <a:ext cx="13136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50000" t="35556" r="30000" b="31111"/>
          <a:stretch>
            <a:fillRect/>
          </a:stretch>
        </p:blipFill>
        <p:spPr bwMode="auto">
          <a:xfrm>
            <a:off x="457200" y="3810000"/>
            <a:ext cx="1295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29213" t="37079" r="51686" b="31461"/>
          <a:stretch>
            <a:fillRect/>
          </a:stretch>
        </p:blipFill>
        <p:spPr bwMode="auto">
          <a:xfrm>
            <a:off x="2057400" y="3810000"/>
            <a:ext cx="1295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70966" t="36667" r="8164" b="33333"/>
          <a:stretch>
            <a:fillRect/>
          </a:stretch>
        </p:blipFill>
        <p:spPr bwMode="auto">
          <a:xfrm>
            <a:off x="7467600" y="1371600"/>
            <a:ext cx="121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7667" t="68889" r="73333" b="3333"/>
          <a:stretch>
            <a:fillRect/>
          </a:stretch>
        </p:blipFill>
        <p:spPr bwMode="auto">
          <a:xfrm>
            <a:off x="5334000" y="3810000"/>
            <a:ext cx="1447800" cy="211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 l="28889" t="67778" r="52222" b="3333"/>
          <a:stretch>
            <a:fillRect/>
          </a:stretch>
        </p:blipFill>
        <p:spPr bwMode="auto">
          <a:xfrm>
            <a:off x="7162800" y="3809999"/>
            <a:ext cx="1371600" cy="209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uk-UA" dirty="0" smtClean="0"/>
              <a:t>День Конституції України – державне свято України. Святкується щорічно 28 червня на честь прийняття Конституції України того ж дня 1996 року.</a:t>
            </a:r>
          </a:p>
          <a:p>
            <a:pPr algn="just"/>
            <a:r>
              <a:rPr lang="uk-UA" dirty="0" smtClean="0"/>
              <a:t>У червні 1996 депутати Верховної Ради ухвалили Конституцію. Це сталося на п'ятий рік після проголошення незалежності. Конституція увійшла в суспільне життя як головний оберіг державності і демократії, гарант незалежності і соборності України.</a:t>
            </a:r>
          </a:p>
          <a:p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b="15120"/>
          <a:stretch>
            <a:fillRect/>
          </a:stretch>
        </p:blipFill>
        <p:spPr bwMode="auto">
          <a:xfrm>
            <a:off x="1524000" y="0"/>
            <a:ext cx="5943600" cy="202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Те, чого Ви могли не знати про Основний Закон України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81000" y="1295400"/>
            <a:ext cx="8534400" cy="4724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just">
              <a:buFont typeface="Arial" pitchFamily="34" charset="0"/>
              <a:buChar char="•"/>
            </a:pPr>
            <a:r>
              <a:rPr lang="uk-UA" sz="2000" b="1" dirty="0" smtClean="0"/>
              <a:t> </a:t>
            </a:r>
            <a:r>
              <a:rPr lang="uk-UA" sz="2000" b="1" dirty="0" smtClean="0">
                <a:cs typeface="Times New Roman" pitchFamily="18" charset="0"/>
              </a:rPr>
              <a:t>28 червня єдине державне свято, закріплене в самій Конституції України, про що говорить Стаття 161.</a:t>
            </a:r>
          </a:p>
          <a:p>
            <a:pPr algn="just">
              <a:buFont typeface="Arial" pitchFamily="34" charset="0"/>
              <a:buChar char="•"/>
            </a:pPr>
            <a:r>
              <a:rPr lang="uk-UA" sz="2000" b="1" dirty="0" smtClean="0">
                <a:cs typeface="Times New Roman" pitchFamily="18" charset="0"/>
              </a:rPr>
              <a:t> З 1990 до 1996 – було запропоновано 15 </a:t>
            </a:r>
            <a:r>
              <a:rPr lang="uk-UA" sz="2000" b="1" dirty="0" err="1" smtClean="0">
                <a:cs typeface="Times New Roman" pitchFamily="18" charset="0"/>
              </a:rPr>
              <a:t>проєктів</a:t>
            </a:r>
            <a:r>
              <a:rPr lang="uk-UA" sz="2000" b="1" dirty="0" smtClean="0">
                <a:cs typeface="Times New Roman" pitchFamily="18" charset="0"/>
              </a:rPr>
              <a:t> Конституції України.</a:t>
            </a:r>
          </a:p>
          <a:p>
            <a:pPr algn="just">
              <a:buFont typeface="Arial" pitchFamily="34" charset="0"/>
              <a:buChar char="•"/>
            </a:pPr>
            <a:r>
              <a:rPr lang="uk-UA" sz="2000" b="1" dirty="0" smtClean="0">
                <a:cs typeface="Times New Roman" pitchFamily="18" charset="0"/>
              </a:rPr>
              <a:t> У теперішньому вигляді Основний Закон був ухвалений Верховною Радою 28 червня 1996 року о 9:18 ранку, після безсонної ночі 315 голосами (з 300 необхідних).</a:t>
            </a:r>
          </a:p>
          <a:p>
            <a:pPr algn="just">
              <a:buFont typeface="Arial" pitchFamily="34" charset="0"/>
              <a:buChar char="•"/>
            </a:pPr>
            <a:r>
              <a:rPr lang="uk-UA" sz="2000" b="1" dirty="0" smtClean="0">
                <a:cs typeface="Times New Roman" pitchFamily="18" charset="0"/>
              </a:rPr>
              <a:t> “Є Конституція!”. Саме такими були перші слова тодішнього голови Верховної Ради Олександра Мороза після її прийняття.</a:t>
            </a:r>
          </a:p>
          <a:p>
            <a:pPr algn="just">
              <a:buFont typeface="Arial" pitchFamily="34" charset="0"/>
              <a:buChar char="•"/>
            </a:pPr>
            <a:r>
              <a:rPr lang="uk-UA" sz="2000" b="1" dirty="0" smtClean="0">
                <a:cs typeface="Times New Roman" pitchFamily="18" charset="0"/>
              </a:rPr>
              <a:t> 22 серпня 2011 року в Києві була презентована мініатюрна рукописна книжечка </a:t>
            </a:r>
            <a:r>
              <a:rPr lang="uk-UA" sz="2000" b="1" dirty="0" err="1" smtClean="0">
                <a:cs typeface="Times New Roman" pitchFamily="18" charset="0"/>
              </a:rPr>
              <a:t>“Конституція</a:t>
            </a:r>
            <a:r>
              <a:rPr lang="uk-UA" sz="2000" b="1" dirty="0" smtClean="0">
                <a:cs typeface="Times New Roman" pitchFamily="18" charset="0"/>
              </a:rPr>
              <a:t> </a:t>
            </a:r>
            <a:r>
              <a:rPr lang="uk-UA" sz="2000" b="1" dirty="0" err="1" smtClean="0">
                <a:cs typeface="Times New Roman" pitchFamily="18" charset="0"/>
              </a:rPr>
              <a:t>України”</a:t>
            </a:r>
            <a:r>
              <a:rPr lang="uk-UA" sz="2000" b="1" dirty="0" smtClean="0">
                <a:cs typeface="Times New Roman" pitchFamily="18" charset="0"/>
              </a:rPr>
              <a:t>, розміром 2х3 сантиметри. Її створення зайняло приблизно два місяці</a:t>
            </a:r>
            <a:r>
              <a:rPr lang="uk-UA" sz="2400" b="1" dirty="0" smtClean="0">
                <a:cs typeface="Times New Roman" pitchFamily="18" charset="0"/>
              </a:rPr>
              <a:t>. </a:t>
            </a:r>
          </a:p>
          <a:p>
            <a:endParaRPr lang="uk-UA" sz="20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0816" y="4191001"/>
            <a:ext cx="4753184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35478">
            <a:off x="3755494" y="1573320"/>
            <a:ext cx="3505201" cy="239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 l="50400" t="4452" r="25200" b="75689"/>
          <a:stretch>
            <a:fillRect/>
          </a:stretch>
        </p:blipFill>
        <p:spPr bwMode="auto">
          <a:xfrm rot="5585558">
            <a:off x="5769482" y="262206"/>
            <a:ext cx="1205060" cy="138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 l="50400" t="4452" r="25200" b="75689"/>
          <a:stretch>
            <a:fillRect/>
          </a:stretch>
        </p:blipFill>
        <p:spPr bwMode="auto">
          <a:xfrm>
            <a:off x="381000" y="3733800"/>
            <a:ext cx="1401450" cy="16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19385" t="18173" r="19385" b="14538"/>
          <a:stretch>
            <a:fillRect/>
          </a:stretch>
        </p:blipFill>
        <p:spPr bwMode="auto">
          <a:xfrm rot="811644">
            <a:off x="7337923" y="178502"/>
            <a:ext cx="1560318" cy="228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l="14538" t="14538" r="22777" b="10904"/>
          <a:stretch>
            <a:fillRect/>
          </a:stretch>
        </p:blipFill>
        <p:spPr bwMode="auto">
          <a:xfrm rot="21046982">
            <a:off x="2323533" y="3843842"/>
            <a:ext cx="1575442" cy="24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4724400"/>
            <a:ext cx="655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Нехай Конституція забезпечує повноцінне життя громадян, а свято додасть наснаги і творчих здобутків заради Перемоги нашої</a:t>
            </a:r>
          </a:p>
          <a:p>
            <a:pPr algn="ctr"/>
            <a:r>
              <a:rPr lang="uk-UA" sz="2400" dirty="0" smtClean="0"/>
              <a:t>Незалежної </a:t>
            </a:r>
            <a:r>
              <a:rPr lang="uk-UA" sz="2400" smtClean="0"/>
              <a:t>України.</a:t>
            </a:r>
            <a:endParaRPr lang="uk-UA" sz="24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0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506</TotalTime>
  <Words>203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Слайд 1</vt:lpstr>
      <vt:lpstr>Слайд 2</vt:lpstr>
      <vt:lpstr>Слайд 3</vt:lpstr>
      <vt:lpstr>Те, чого Ви могли не знати про Основний Закон України 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XxX</cp:lastModifiedBy>
  <cp:revision>55</cp:revision>
  <dcterms:created xsi:type="dcterms:W3CDTF">2021-06-24T09:40:26Z</dcterms:created>
  <dcterms:modified xsi:type="dcterms:W3CDTF">2022-06-27T05:47:55Z</dcterms:modified>
</cp:coreProperties>
</file>