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60" r:id="rId5"/>
    <p:sldId id="261" r:id="rId6"/>
    <p:sldId id="271" r:id="rId7"/>
    <p:sldId id="262" r:id="rId8"/>
    <p:sldId id="263" r:id="rId9"/>
    <p:sldId id="264" r:id="rId10"/>
    <p:sldId id="265" r:id="rId11"/>
    <p:sldId id="259" r:id="rId12"/>
    <p:sldId id="266" r:id="rId13"/>
    <p:sldId id="269" r:id="rId14"/>
    <p:sldId id="267" r:id="rId15"/>
    <p:sldId id="268" r:id="rId16"/>
    <p:sldId id="270" r:id="rId17"/>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EAF463A-BC7C-46EE-9F1E-7F377CCA4891}" type="datetimeFigureOut">
              <a:rPr lang="en-US" smtClean="0"/>
              <a:pPr/>
              <a:t>9/20/2022</a:t>
            </a:fld>
            <a:endParaRPr lang="en-US"/>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9/20/2022</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7EAF463A-BC7C-46EE-9F1E-7F377CCA4891}" type="datetimeFigureOut">
              <a:rPr lang="en-US" smtClean="0"/>
              <a:pPr/>
              <a:t>9/20/2022</a:t>
            </a:fld>
            <a:endParaRPr lang="en-US"/>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en-US"/>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9/20/2022</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EAF463A-BC7C-46EE-9F1E-7F377CCA4891}" type="datetimeFigureOut">
              <a:rPr lang="en-US" smtClean="0"/>
              <a:pPr/>
              <a:t>9/20/2022</a:t>
            </a:fld>
            <a:endParaRPr lang="en-US"/>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Номер слайда 5"/>
          <p:cNvSpPr>
            <a:spLocks noGrp="1"/>
          </p:cNvSpPr>
          <p:nvPr>
            <p:ph type="sldNum" sz="quarter" idx="12"/>
          </p:nvPr>
        </p:nvSpPr>
        <p:spPr>
          <a:xfrm>
            <a:off x="6733952" y="6555112"/>
            <a:ext cx="588336" cy="228600"/>
          </a:xfrm>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9/20/2022</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7EAF463A-BC7C-46EE-9F1E-7F377CCA4891}" type="datetimeFigureOut">
              <a:rPr lang="en-US" smtClean="0"/>
              <a:pPr/>
              <a:t>9/20/2022</a:t>
            </a:fld>
            <a:endParaRPr lang="en-US"/>
          </a:p>
        </p:txBody>
      </p:sp>
      <p:sp>
        <p:nvSpPr>
          <p:cNvPr id="8" name="Нижний колонтитул 7"/>
          <p:cNvSpPr>
            <a:spLocks noGrp="1"/>
          </p:cNvSpPr>
          <p:nvPr>
            <p:ph type="ftr" sz="quarter" idx="11"/>
          </p:nvPr>
        </p:nvSpPr>
        <p:spPr/>
        <p:txBody>
          <a:bodyPr/>
          <a:lstStyle>
            <a:extLst/>
          </a:lstStyle>
          <a:p>
            <a:endParaRPr lang="en-US"/>
          </a:p>
        </p:txBody>
      </p:sp>
      <p:sp>
        <p:nvSpPr>
          <p:cNvPr id="9" name="Номер слайда 8"/>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7EAF463A-BC7C-46EE-9F1E-7F377CCA4891}" type="datetimeFigureOut">
              <a:rPr lang="en-US" smtClean="0"/>
              <a:pPr/>
              <a:t>9/20/2022</a:t>
            </a:fld>
            <a:endParaRPr lang="en-US"/>
          </a:p>
        </p:txBody>
      </p:sp>
      <p:sp>
        <p:nvSpPr>
          <p:cNvPr id="4" name="Нижний колонтитул 3"/>
          <p:cNvSpPr>
            <a:spLocks noGrp="1"/>
          </p:cNvSpPr>
          <p:nvPr>
            <p:ph type="ftr" sz="quarter" idx="11"/>
          </p:nvPr>
        </p:nvSpPr>
        <p:spPr/>
        <p:txBody>
          <a:bodyPr/>
          <a:lstStyle>
            <a:extLst/>
          </a:lstStyle>
          <a:p>
            <a:endParaRPr lang="en-US"/>
          </a:p>
        </p:txBody>
      </p:sp>
      <p:sp>
        <p:nvSpPr>
          <p:cNvPr id="5" name="Номер слайда 4"/>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7EAF463A-BC7C-46EE-9F1E-7F377CCA4891}" type="datetimeFigureOut">
              <a:rPr lang="en-US" smtClean="0"/>
              <a:pPr/>
              <a:t>9/20/2022</a:t>
            </a:fld>
            <a:endParaRPr lang="en-US"/>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en-US"/>
          </a:p>
        </p:txBody>
      </p:sp>
      <p:sp>
        <p:nvSpPr>
          <p:cNvPr id="4" name="Номер слайда 3"/>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9/20/2022</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7EAF463A-BC7C-46EE-9F1E-7F377CCA4891}" type="datetimeFigureOut">
              <a:rPr lang="en-US" smtClean="0"/>
              <a:pPr/>
              <a:t>9/20/2022</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EAF463A-BC7C-46EE-9F1E-7F377CCA4891}" type="datetimeFigureOut">
              <a:rPr lang="en-US" smtClean="0"/>
              <a:pPr/>
              <a:t>9/20/2022</a:t>
            </a:fld>
            <a:endParaRPr lang="en-US"/>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81400" y="1219200"/>
            <a:ext cx="5105400" cy="1447800"/>
          </a:xfrm>
        </p:spPr>
        <p:txBody>
          <a:bodyPr/>
          <a:lstStyle/>
          <a:p>
            <a:r>
              <a:rPr lang="uk-UA" sz="4400" dirty="0" smtClean="0"/>
              <a:t>У просторі і часі</a:t>
            </a:r>
            <a:endParaRPr lang="uk-UA" sz="4400" dirty="0"/>
          </a:p>
        </p:txBody>
      </p:sp>
      <p:sp>
        <p:nvSpPr>
          <p:cNvPr id="3" name="Подзаголовок 2"/>
          <p:cNvSpPr>
            <a:spLocks noGrp="1"/>
          </p:cNvSpPr>
          <p:nvPr>
            <p:ph type="subTitle" idx="1"/>
          </p:nvPr>
        </p:nvSpPr>
        <p:spPr>
          <a:xfrm>
            <a:off x="4038600" y="3657600"/>
            <a:ext cx="4800600" cy="1828800"/>
          </a:xfrm>
        </p:spPr>
        <p:txBody>
          <a:bodyPr>
            <a:noAutofit/>
          </a:bodyPr>
          <a:lstStyle/>
          <a:p>
            <a:pPr algn="ctr"/>
            <a:r>
              <a:rPr lang="uk-UA" sz="2800" dirty="0" smtClean="0"/>
              <a:t>До </a:t>
            </a:r>
            <a:r>
              <a:rPr lang="uk-UA" sz="2800" dirty="0" smtClean="0"/>
              <a:t>80-річчя</a:t>
            </a:r>
          </a:p>
          <a:p>
            <a:pPr algn="ctr"/>
            <a:r>
              <a:rPr lang="uk-UA" sz="2800" dirty="0" smtClean="0"/>
              <a:t>від </a:t>
            </a:r>
            <a:r>
              <a:rPr lang="uk-UA" sz="2800" dirty="0" smtClean="0"/>
              <a:t>дня </a:t>
            </a:r>
            <a:r>
              <a:rPr lang="uk-UA" sz="2800" dirty="0" smtClean="0"/>
              <a:t>народження</a:t>
            </a:r>
          </a:p>
          <a:p>
            <a:pPr algn="ctr"/>
            <a:r>
              <a:rPr lang="uk-UA" sz="2800" dirty="0" smtClean="0"/>
              <a:t>Миколи </a:t>
            </a:r>
            <a:r>
              <a:rPr lang="uk-UA" sz="2800" dirty="0" smtClean="0"/>
              <a:t>Костриці </a:t>
            </a:r>
            <a:endParaRPr lang="uk-UA" sz="2800" dirty="0"/>
          </a:p>
        </p:txBody>
      </p:sp>
      <p:pic>
        <p:nvPicPr>
          <p:cNvPr id="1026" name="Picture 2"/>
          <p:cNvPicPr>
            <a:picLocks noChangeAspect="1" noChangeArrowheads="1"/>
          </p:cNvPicPr>
          <p:nvPr/>
        </p:nvPicPr>
        <p:blipFill>
          <a:blip r:embed="rId2" cstate="print"/>
          <a:srcRect/>
          <a:stretch>
            <a:fillRect/>
          </a:stretch>
        </p:blipFill>
        <p:spPr bwMode="auto">
          <a:xfrm>
            <a:off x="304800" y="1143000"/>
            <a:ext cx="3200400" cy="4105275"/>
          </a:xfrm>
          <a:prstGeom prst="rect">
            <a:avLst/>
          </a:prstGeom>
          <a:noFill/>
          <a:ln w="9525">
            <a:noFill/>
            <a:miter lim="800000"/>
            <a:headEnd/>
            <a:tailEnd/>
          </a:ln>
        </p:spPr>
      </p:pic>
      <p:sp>
        <p:nvSpPr>
          <p:cNvPr id="5" name="Заголовок 1"/>
          <p:cNvSpPr txBox="1">
            <a:spLocks/>
          </p:cNvSpPr>
          <p:nvPr/>
        </p:nvSpPr>
        <p:spPr>
          <a:xfrm>
            <a:off x="228600" y="5943600"/>
            <a:ext cx="2286000" cy="658368"/>
          </a:xfrm>
          <a:prstGeom prst="rect">
            <a:avLst/>
          </a:prstGeom>
        </p:spPr>
        <p:txBody>
          <a:bodyPr vert="horz" lIns="45720" tIns="0" rIns="45720" bIns="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4200" b="1" i="0" u="none" strike="noStrike" kern="1200" cap="all" spc="0" normalizeH="0" baseline="0" noProof="0"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2022</a:t>
            </a:r>
            <a:endParaRPr kumimoji="0" lang="uk-UA" sz="42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endParaRPr>
          </a:p>
        </p:txBody>
      </p:sp>
      <p:pic>
        <p:nvPicPr>
          <p:cNvPr id="7" name="Рисунок 6"/>
          <p:cNvPicPr>
            <a:picLocks noChangeAspect="1"/>
          </p:cNvPicPr>
          <p:nvPr/>
        </p:nvPicPr>
        <p:blipFill>
          <a:blip r:embed="rId3" cstate="print">
            <a:extLst>
              <a:ext uri="{BEBA8EAE-BF5A-486C-A8C5-ECC9F3942E4B}">
                <a14:imgProps xmlns="" xmlns:a14="http://schemas.microsoft.com/office/drawing/2010/main">
                  <a14:imgLayer r:embed="rId4">
                    <a14:imgEffect>
                      <a14:colorTemperature colorTemp="5900"/>
                    </a14:imgEffect>
                    <a14:imgEffect>
                      <a14:brightnessContrast bright="20000" contrast="40000"/>
                    </a14:imgEffect>
                  </a14:imgLayer>
                </a14:imgProps>
              </a:ext>
            </a:extLst>
          </a:blip>
          <a:stretch>
            <a:fillRect/>
          </a:stretch>
        </p:blipFill>
        <p:spPr>
          <a:xfrm>
            <a:off x="533400" y="152400"/>
            <a:ext cx="1743607" cy="823031"/>
          </a:xfrm>
          <a:prstGeom prst="rect">
            <a:avLst/>
          </a:prstGeom>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duotone>
              <a:schemeClr val="bg2">
                <a:shade val="60000"/>
                <a:satMod val="180000"/>
              </a:schemeClr>
              <a:schemeClr val="bg2">
                <a:tint val="500"/>
                <a:satMod val="150000"/>
              </a:schemeClr>
            </a:duotone>
            <a:lum/>
          </a:blip>
          <a:srcRect/>
          <a:tile tx="0" ty="0" sx="100000" sy="100000" flip="none" algn="tl"/>
        </a:blipFill>
        <a:effectLst/>
      </p:bgPr>
    </p:bg>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l="41131" t="5654" b="16297"/>
          <a:stretch>
            <a:fillRect/>
          </a:stretch>
        </p:blipFill>
        <p:spPr bwMode="auto">
          <a:xfrm>
            <a:off x="1371600" y="0"/>
            <a:ext cx="5715000" cy="6860211"/>
          </a:xfrm>
          <a:prstGeom prst="rect">
            <a:avLst/>
          </a:prstGeom>
          <a:noFill/>
          <a:ln w="9525">
            <a:noFill/>
            <a:miter lim="800000"/>
            <a:headEnd/>
            <a:tailEnd/>
          </a:ln>
        </p:spPr>
      </p:pic>
      <p:sp>
        <p:nvSpPr>
          <p:cNvPr id="2" name="Заголовок 1"/>
          <p:cNvSpPr>
            <a:spLocks noGrp="1"/>
          </p:cNvSpPr>
          <p:nvPr>
            <p:ph type="title"/>
          </p:nvPr>
        </p:nvSpPr>
        <p:spPr/>
        <p:txBody>
          <a:bodyPr>
            <a:normAutofit fontScale="90000"/>
          </a:bodyPr>
          <a:lstStyle/>
          <a:p>
            <a:pPr algn="ctr"/>
            <a:r>
              <a:rPr lang="uk-UA" dirty="0" smtClean="0"/>
              <a:t>Праці Костриці про відомих краян</a:t>
            </a:r>
            <a:endParaRPr lang="uk-UA" dirty="0"/>
          </a:p>
        </p:txBody>
      </p:sp>
      <p:pic>
        <p:nvPicPr>
          <p:cNvPr id="3074" name="Picture 2"/>
          <p:cNvPicPr>
            <a:picLocks noChangeAspect="1" noChangeArrowheads="1"/>
          </p:cNvPicPr>
          <p:nvPr/>
        </p:nvPicPr>
        <p:blipFill>
          <a:blip r:embed="rId4" cstate="print"/>
          <a:srcRect l="5724" t="14059" r="31314" b="21133"/>
          <a:stretch>
            <a:fillRect/>
          </a:stretch>
        </p:blipFill>
        <p:spPr bwMode="auto">
          <a:xfrm rot="21003714">
            <a:off x="417482" y="1117603"/>
            <a:ext cx="1674743" cy="2334491"/>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l="12819" t="13699" r="25077" b="19178"/>
          <a:stretch>
            <a:fillRect/>
          </a:stretch>
        </p:blipFill>
        <p:spPr bwMode="auto">
          <a:xfrm rot="638577">
            <a:off x="6694200" y="1130095"/>
            <a:ext cx="1744825" cy="2514600"/>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l="12579" t="11321" r="19493" b="18868"/>
          <a:stretch>
            <a:fillRect/>
          </a:stretch>
        </p:blipFill>
        <p:spPr bwMode="auto">
          <a:xfrm rot="20921702">
            <a:off x="542194" y="3895195"/>
            <a:ext cx="1905000" cy="2610556"/>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3581400" y="4191000"/>
            <a:ext cx="1698752" cy="2438400"/>
          </a:xfrm>
          <a:prstGeom prst="rect">
            <a:avLst/>
          </a:prstGeom>
          <a:noFill/>
          <a:ln w="9525">
            <a:noFill/>
            <a:miter lim="800000"/>
            <a:headEnd/>
            <a:tailEnd/>
          </a:ln>
        </p:spPr>
      </p:pic>
      <p:pic>
        <p:nvPicPr>
          <p:cNvPr id="3078" name="Picture 6"/>
          <p:cNvPicPr>
            <a:picLocks noChangeAspect="1" noChangeArrowheads="1"/>
          </p:cNvPicPr>
          <p:nvPr/>
        </p:nvPicPr>
        <p:blipFill>
          <a:blip r:embed="rId8" cstate="print"/>
          <a:srcRect l="10328" t="14198" r="19957" b="14154"/>
          <a:stretch>
            <a:fillRect/>
          </a:stretch>
        </p:blipFill>
        <p:spPr bwMode="auto">
          <a:xfrm rot="21246285">
            <a:off x="2631352" y="1682478"/>
            <a:ext cx="1723768" cy="2362200"/>
          </a:xfrm>
          <a:prstGeom prst="rect">
            <a:avLst/>
          </a:prstGeom>
          <a:noFill/>
          <a:ln w="9525">
            <a:noFill/>
            <a:miter lim="800000"/>
            <a:headEnd/>
            <a:tailEnd/>
          </a:ln>
        </p:spPr>
      </p:pic>
      <p:pic>
        <p:nvPicPr>
          <p:cNvPr id="3079" name="Picture 7"/>
          <p:cNvPicPr>
            <a:picLocks noChangeAspect="1" noChangeArrowheads="1"/>
          </p:cNvPicPr>
          <p:nvPr/>
        </p:nvPicPr>
        <p:blipFill>
          <a:blip r:embed="rId9" cstate="print"/>
          <a:srcRect l="12745" t="11469" r="18433" b="15889"/>
          <a:stretch>
            <a:fillRect/>
          </a:stretch>
        </p:blipFill>
        <p:spPr bwMode="auto">
          <a:xfrm rot="614945">
            <a:off x="4616360" y="1349672"/>
            <a:ext cx="1678405" cy="2362200"/>
          </a:xfrm>
          <a:prstGeom prst="rect">
            <a:avLst/>
          </a:prstGeom>
          <a:noFill/>
          <a:ln w="9525">
            <a:noFill/>
            <a:miter lim="800000"/>
            <a:headEnd/>
            <a:tailEnd/>
          </a:ln>
        </p:spPr>
      </p:pic>
      <p:pic>
        <p:nvPicPr>
          <p:cNvPr id="3080" name="Picture 8"/>
          <p:cNvPicPr>
            <a:picLocks noChangeAspect="1" noChangeArrowheads="1"/>
          </p:cNvPicPr>
          <p:nvPr/>
        </p:nvPicPr>
        <p:blipFill>
          <a:blip r:embed="rId10" cstate="print"/>
          <a:srcRect/>
          <a:stretch>
            <a:fillRect/>
          </a:stretch>
        </p:blipFill>
        <p:spPr bwMode="auto">
          <a:xfrm rot="641746">
            <a:off x="6614794" y="4103579"/>
            <a:ext cx="1752600" cy="2470108"/>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duotone>
              <a:schemeClr val="bg2">
                <a:shade val="60000"/>
                <a:satMod val="180000"/>
              </a:schemeClr>
              <a:schemeClr val="bg2">
                <a:tint val="500"/>
                <a:satMod val="150000"/>
              </a:schemeClr>
            </a:duotone>
            <a:lum/>
          </a:blip>
          <a:srcRect/>
          <a:tile tx="0" ty="0" sx="50000" sy="50000" flip="none" algn="tl"/>
        </a:blipFill>
        <a:effectLst/>
      </p:bgPr>
    </p:bg>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l="41131" t="5654" b="16297"/>
          <a:stretch>
            <a:fillRect/>
          </a:stretch>
        </p:blipFill>
        <p:spPr bwMode="auto">
          <a:xfrm>
            <a:off x="1371600" y="-2211"/>
            <a:ext cx="5715000" cy="6860211"/>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3657600" y="1524000"/>
            <a:ext cx="1683394" cy="2419350"/>
          </a:xfrm>
          <a:prstGeom prst="rect">
            <a:avLst/>
          </a:prstGeom>
          <a:noFill/>
          <a:ln w="9525">
            <a:noFill/>
            <a:miter lim="800000"/>
            <a:headEnd/>
            <a:tailEnd/>
          </a:ln>
        </p:spPr>
      </p:pic>
      <p:sp>
        <p:nvSpPr>
          <p:cNvPr id="6" name="Заголовок 1"/>
          <p:cNvSpPr>
            <a:spLocks noGrp="1"/>
          </p:cNvSpPr>
          <p:nvPr>
            <p:ph type="title"/>
          </p:nvPr>
        </p:nvSpPr>
        <p:spPr>
          <a:xfrm>
            <a:off x="762000" y="304800"/>
            <a:ext cx="7239000" cy="1143000"/>
          </a:xfrm>
        </p:spPr>
        <p:txBody>
          <a:bodyPr>
            <a:normAutofit fontScale="90000"/>
          </a:bodyPr>
          <a:lstStyle/>
          <a:p>
            <a:pPr algn="ctr"/>
            <a:r>
              <a:rPr lang="uk-UA" dirty="0" smtClean="0"/>
              <a:t>Житомирщина у працях миколи Костриці</a:t>
            </a:r>
            <a:endParaRPr lang="uk-UA" dirty="0"/>
          </a:p>
        </p:txBody>
      </p:sp>
      <p:pic>
        <p:nvPicPr>
          <p:cNvPr id="2051" name="Picture 3"/>
          <p:cNvPicPr>
            <a:picLocks noChangeAspect="1" noChangeArrowheads="1"/>
          </p:cNvPicPr>
          <p:nvPr/>
        </p:nvPicPr>
        <p:blipFill>
          <a:blip r:embed="rId5" cstate="print"/>
          <a:srcRect l="1224" t="8259" r="26587" b="14662"/>
          <a:stretch>
            <a:fillRect/>
          </a:stretch>
        </p:blipFill>
        <p:spPr bwMode="auto">
          <a:xfrm>
            <a:off x="304800" y="1066800"/>
            <a:ext cx="1659164" cy="2362200"/>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6" cstate="print"/>
          <a:srcRect l="19738" t="11182" r="24636" b="33643"/>
          <a:stretch>
            <a:fillRect/>
          </a:stretch>
        </p:blipFill>
        <p:spPr bwMode="auto">
          <a:xfrm>
            <a:off x="6705600" y="990600"/>
            <a:ext cx="1808356" cy="2391697"/>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l="6897" t="15517" r="28732" b="17241"/>
          <a:stretch>
            <a:fillRect/>
          </a:stretch>
        </p:blipFill>
        <p:spPr bwMode="auto">
          <a:xfrm>
            <a:off x="2362200" y="3962400"/>
            <a:ext cx="1828800" cy="2547256"/>
          </a:xfrm>
          <a:prstGeom prst="rect">
            <a:avLst/>
          </a:prstGeom>
          <a:noFill/>
          <a:ln w="9525">
            <a:noFill/>
            <a:miter lim="800000"/>
            <a:headEnd/>
            <a:tailEnd/>
          </a:ln>
        </p:spPr>
      </p:pic>
      <p:pic>
        <p:nvPicPr>
          <p:cNvPr id="2054" name="Picture 6"/>
          <p:cNvPicPr>
            <a:picLocks noChangeAspect="1" noChangeArrowheads="1"/>
          </p:cNvPicPr>
          <p:nvPr/>
        </p:nvPicPr>
        <p:blipFill>
          <a:blip r:embed="rId8" cstate="print"/>
          <a:srcRect l="24231" t="35714" r="61713" b="25824"/>
          <a:stretch>
            <a:fillRect/>
          </a:stretch>
        </p:blipFill>
        <p:spPr bwMode="auto">
          <a:xfrm>
            <a:off x="4572000" y="3962400"/>
            <a:ext cx="1724297" cy="2514600"/>
          </a:xfrm>
          <a:prstGeom prst="rect">
            <a:avLst/>
          </a:prstGeom>
          <a:noFill/>
          <a:ln w="9525">
            <a:noFill/>
            <a:miter lim="800000"/>
            <a:headEnd/>
            <a:tailEnd/>
          </a:ln>
        </p:spPr>
      </p:pic>
      <p:pic>
        <p:nvPicPr>
          <p:cNvPr id="2055" name="Picture 7"/>
          <p:cNvPicPr>
            <a:picLocks noChangeAspect="1" noChangeArrowheads="1"/>
          </p:cNvPicPr>
          <p:nvPr/>
        </p:nvPicPr>
        <p:blipFill>
          <a:blip r:embed="rId9" cstate="print"/>
          <a:srcRect l="11770" t="8691" r="23498" b="26128"/>
          <a:stretch>
            <a:fillRect/>
          </a:stretch>
        </p:blipFill>
        <p:spPr bwMode="auto">
          <a:xfrm>
            <a:off x="228600" y="3657600"/>
            <a:ext cx="1828800" cy="2493818"/>
          </a:xfrm>
          <a:prstGeom prst="rect">
            <a:avLst/>
          </a:prstGeom>
          <a:ln>
            <a:noFill/>
          </a:ln>
          <a:effectLst>
            <a:outerShdw blurRad="292100" dist="139700" dir="2700000" algn="tl" rotWithShape="0">
              <a:srgbClr val="333333">
                <a:alpha val="65000"/>
              </a:srgbClr>
            </a:outerShdw>
          </a:effectLst>
        </p:spPr>
      </p:pic>
      <p:pic>
        <p:nvPicPr>
          <p:cNvPr id="2056" name="Picture 8"/>
          <p:cNvPicPr>
            <a:picLocks noChangeAspect="1" noChangeArrowheads="1"/>
          </p:cNvPicPr>
          <p:nvPr/>
        </p:nvPicPr>
        <p:blipFill>
          <a:blip r:embed="rId10" cstate="print"/>
          <a:srcRect l="6061" t="11364" r="27269" b="20454"/>
          <a:stretch>
            <a:fillRect/>
          </a:stretch>
        </p:blipFill>
        <p:spPr bwMode="auto">
          <a:xfrm>
            <a:off x="6705600" y="3733800"/>
            <a:ext cx="1920240" cy="26185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duotone>
              <a:schemeClr val="bg2">
                <a:shade val="60000"/>
                <a:satMod val="180000"/>
              </a:schemeClr>
              <a:schemeClr val="bg2">
                <a:tint val="500"/>
                <a:satMod val="150000"/>
              </a:schemeClr>
            </a:duotone>
            <a:lum/>
          </a:blip>
          <a:srcRect/>
          <a:tile tx="0" ty="0" sx="50000" sy="50000" flip="none" algn="tl"/>
        </a:blipFill>
        <a:effectLst/>
      </p:bgPr>
    </p:bg>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l="41131" t="5654" b="16297"/>
          <a:stretch>
            <a:fillRect/>
          </a:stretch>
        </p:blipFill>
        <p:spPr bwMode="auto">
          <a:xfrm>
            <a:off x="1371600" y="-2211"/>
            <a:ext cx="5715000" cy="6860211"/>
          </a:xfrm>
          <a:prstGeom prst="rect">
            <a:avLst/>
          </a:prstGeom>
          <a:noFill/>
          <a:ln w="9525">
            <a:noFill/>
            <a:miter lim="800000"/>
            <a:headEnd/>
            <a:tailEnd/>
          </a:ln>
        </p:spPr>
      </p:pic>
      <p:pic>
        <p:nvPicPr>
          <p:cNvPr id="4" name="Picture 2"/>
          <p:cNvPicPr>
            <a:picLocks noGrp="1" noChangeAspect="1" noChangeArrowheads="1"/>
          </p:cNvPicPr>
          <p:nvPr>
            <p:ph idx="1"/>
          </p:nvPr>
        </p:nvPicPr>
        <p:blipFill>
          <a:blip r:embed="rId4" cstate="print"/>
          <a:srcRect l="8421" t="22492" r="67143" b="10353"/>
          <a:stretch>
            <a:fillRect/>
          </a:stretch>
        </p:blipFill>
        <p:spPr bwMode="auto">
          <a:xfrm rot="21064723">
            <a:off x="490738" y="423573"/>
            <a:ext cx="1729397" cy="2532932"/>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srcRect/>
          <a:stretch>
            <a:fillRect/>
          </a:stretch>
        </p:blipFill>
        <p:spPr bwMode="auto">
          <a:xfrm>
            <a:off x="3429000" y="228600"/>
            <a:ext cx="1807368" cy="2514599"/>
          </a:xfrm>
          <a:prstGeom prst="rect">
            <a:avLst/>
          </a:prstGeom>
          <a:noFill/>
          <a:ln w="9525">
            <a:noFill/>
            <a:miter lim="800000"/>
            <a:headEnd/>
            <a:tailEnd/>
          </a:ln>
        </p:spPr>
      </p:pic>
      <p:pic>
        <p:nvPicPr>
          <p:cNvPr id="4099" name="Picture 3"/>
          <p:cNvPicPr>
            <a:picLocks noChangeAspect="1" noChangeArrowheads="1"/>
          </p:cNvPicPr>
          <p:nvPr/>
        </p:nvPicPr>
        <p:blipFill>
          <a:blip r:embed="rId6" cstate="print"/>
          <a:srcRect l="6727" t="13453" r="25999" b="18436"/>
          <a:stretch>
            <a:fillRect/>
          </a:stretch>
        </p:blipFill>
        <p:spPr bwMode="auto">
          <a:xfrm rot="1083412">
            <a:off x="7142569" y="3997663"/>
            <a:ext cx="1541556" cy="2081101"/>
          </a:xfrm>
          <a:prstGeom prst="rect">
            <a:avLst/>
          </a:prstGeom>
          <a:noFill/>
          <a:ln w="9525">
            <a:noFill/>
            <a:miter lim="800000"/>
            <a:headEnd/>
            <a:tailEnd/>
          </a:ln>
        </p:spPr>
      </p:pic>
      <p:pic>
        <p:nvPicPr>
          <p:cNvPr id="4100" name="Picture 4"/>
          <p:cNvPicPr>
            <a:picLocks noChangeAspect="1" noChangeArrowheads="1"/>
          </p:cNvPicPr>
          <p:nvPr/>
        </p:nvPicPr>
        <p:blipFill>
          <a:blip r:embed="rId7" cstate="print"/>
          <a:srcRect/>
          <a:stretch>
            <a:fillRect/>
          </a:stretch>
        </p:blipFill>
        <p:spPr bwMode="auto">
          <a:xfrm>
            <a:off x="2514600" y="4191000"/>
            <a:ext cx="1670173" cy="2253728"/>
          </a:xfrm>
          <a:prstGeom prst="rect">
            <a:avLst/>
          </a:prstGeom>
          <a:noFill/>
          <a:ln w="9525">
            <a:noFill/>
            <a:miter lim="800000"/>
            <a:headEnd/>
            <a:tailEnd/>
          </a:ln>
        </p:spPr>
      </p:pic>
      <p:pic>
        <p:nvPicPr>
          <p:cNvPr id="4101" name="Picture 5"/>
          <p:cNvPicPr>
            <a:picLocks noChangeAspect="1" noChangeArrowheads="1"/>
          </p:cNvPicPr>
          <p:nvPr/>
        </p:nvPicPr>
        <p:blipFill>
          <a:blip r:embed="rId8" cstate="print"/>
          <a:srcRect/>
          <a:stretch>
            <a:fillRect/>
          </a:stretch>
        </p:blipFill>
        <p:spPr bwMode="auto">
          <a:xfrm rot="20415885">
            <a:off x="410474" y="3941424"/>
            <a:ext cx="1622360" cy="2257196"/>
          </a:xfrm>
          <a:prstGeom prst="rect">
            <a:avLst/>
          </a:prstGeom>
          <a:noFill/>
          <a:ln w="9525">
            <a:noFill/>
            <a:miter lim="800000"/>
            <a:headEnd/>
            <a:tailEnd/>
          </a:ln>
        </p:spPr>
      </p:pic>
      <p:pic>
        <p:nvPicPr>
          <p:cNvPr id="4102" name="Picture 6"/>
          <p:cNvPicPr>
            <a:picLocks noChangeAspect="1" noChangeArrowheads="1"/>
          </p:cNvPicPr>
          <p:nvPr/>
        </p:nvPicPr>
        <p:blipFill>
          <a:blip r:embed="rId9" cstate="print"/>
          <a:srcRect/>
          <a:stretch>
            <a:fillRect/>
          </a:stretch>
        </p:blipFill>
        <p:spPr bwMode="auto">
          <a:xfrm>
            <a:off x="4876800" y="4114800"/>
            <a:ext cx="1600200" cy="2240280"/>
          </a:xfrm>
          <a:prstGeom prst="rect">
            <a:avLst/>
          </a:prstGeom>
          <a:ln>
            <a:noFill/>
          </a:ln>
          <a:effectLst>
            <a:outerShdw blurRad="292100" dist="139700" dir="2700000" algn="tl" rotWithShape="0">
              <a:srgbClr val="333333">
                <a:alpha val="65000"/>
              </a:srgbClr>
            </a:outerShdw>
          </a:effectLst>
        </p:spPr>
      </p:pic>
      <p:pic>
        <p:nvPicPr>
          <p:cNvPr id="4103" name="Picture 7"/>
          <p:cNvPicPr>
            <a:picLocks noChangeAspect="1" noChangeArrowheads="1"/>
          </p:cNvPicPr>
          <p:nvPr/>
        </p:nvPicPr>
        <p:blipFill>
          <a:blip r:embed="rId10" cstate="print"/>
          <a:srcRect l="12402" t="7647" r="12402" b="9216"/>
          <a:stretch>
            <a:fillRect/>
          </a:stretch>
        </p:blipFill>
        <p:spPr bwMode="auto">
          <a:xfrm rot="784886">
            <a:off x="6831125" y="432093"/>
            <a:ext cx="1599765" cy="2355209"/>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duotone>
              <a:schemeClr val="bg2">
                <a:shade val="60000"/>
                <a:satMod val="180000"/>
              </a:schemeClr>
              <a:schemeClr val="bg2">
                <a:tint val="500"/>
                <a:satMod val="150000"/>
              </a:schemeClr>
            </a:duotone>
            <a:lum/>
          </a:blip>
          <a:srcRect/>
          <a:tile tx="0" ty="0" sx="50000" sy="50000" flip="none" algn="tl"/>
        </a:blipFill>
        <a:effectLst/>
      </p:bgPr>
    </p:bg>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l="41131" t="5654" b="16297"/>
          <a:stretch>
            <a:fillRect/>
          </a:stretch>
        </p:blipFill>
        <p:spPr bwMode="auto">
          <a:xfrm>
            <a:off x="1371600" y="-2211"/>
            <a:ext cx="5715000" cy="6860211"/>
          </a:xfrm>
          <a:prstGeom prst="rect">
            <a:avLst/>
          </a:prstGeom>
          <a:noFill/>
          <a:ln w="9525">
            <a:noFill/>
            <a:miter lim="800000"/>
            <a:headEnd/>
            <a:tailEnd/>
          </a:ln>
        </p:spPr>
      </p:pic>
      <p:sp>
        <p:nvSpPr>
          <p:cNvPr id="2" name="Заголовок 1"/>
          <p:cNvSpPr>
            <a:spLocks noGrp="1"/>
          </p:cNvSpPr>
          <p:nvPr>
            <p:ph type="title"/>
          </p:nvPr>
        </p:nvSpPr>
        <p:spPr/>
        <p:txBody>
          <a:bodyPr>
            <a:normAutofit fontScale="90000"/>
          </a:bodyPr>
          <a:lstStyle/>
          <a:p>
            <a:pPr algn="ctr"/>
            <a:r>
              <a:rPr lang="uk-UA" dirty="0" smtClean="0"/>
              <a:t>Книги під редакцією</a:t>
            </a:r>
            <a:br>
              <a:rPr lang="uk-UA" dirty="0" smtClean="0"/>
            </a:br>
            <a:r>
              <a:rPr lang="uk-UA" dirty="0" smtClean="0"/>
              <a:t>миколи костриці</a:t>
            </a:r>
            <a:endParaRPr lang="uk-UA" dirty="0"/>
          </a:p>
        </p:txBody>
      </p:sp>
      <p:pic>
        <p:nvPicPr>
          <p:cNvPr id="1026" name="Picture 2"/>
          <p:cNvPicPr>
            <a:picLocks noChangeAspect="1" noChangeArrowheads="1"/>
          </p:cNvPicPr>
          <p:nvPr/>
        </p:nvPicPr>
        <p:blipFill>
          <a:blip r:embed="rId4" cstate="print"/>
          <a:srcRect l="8976" t="12310" r="19214" b="12294"/>
          <a:stretch>
            <a:fillRect/>
          </a:stretch>
        </p:blipFill>
        <p:spPr bwMode="auto">
          <a:xfrm rot="21327572">
            <a:off x="322427" y="1208145"/>
            <a:ext cx="1742530" cy="2439542"/>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5" cstate="print"/>
          <a:srcRect l="5759" t="6476" r="22255" b="15783"/>
          <a:stretch>
            <a:fillRect/>
          </a:stretch>
        </p:blipFill>
        <p:spPr bwMode="auto">
          <a:xfrm rot="729481">
            <a:off x="6140572" y="3971984"/>
            <a:ext cx="1659862" cy="2390201"/>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6" cstate="print"/>
          <a:srcRect l="5926" t="13333" r="25922" b="17778"/>
          <a:stretch>
            <a:fillRect/>
          </a:stretch>
        </p:blipFill>
        <p:spPr bwMode="auto">
          <a:xfrm rot="21103264">
            <a:off x="5262072" y="1482455"/>
            <a:ext cx="1706151" cy="2299595"/>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7" cstate="print"/>
          <a:srcRect l="10257" t="11538" r="20509" b="15385"/>
          <a:stretch>
            <a:fillRect/>
          </a:stretch>
        </p:blipFill>
        <p:spPr bwMode="auto">
          <a:xfrm rot="646655">
            <a:off x="6752259" y="1426871"/>
            <a:ext cx="1621385" cy="2281949"/>
          </a:xfrm>
          <a:prstGeom prst="rect">
            <a:avLst/>
          </a:prstGeom>
          <a:ln>
            <a:noFill/>
          </a:ln>
          <a:effectLst>
            <a:outerShdw blurRad="292100" dist="139700" dir="2700000" algn="tl" rotWithShape="0">
              <a:srgbClr val="333333">
                <a:alpha val="65000"/>
              </a:srgbClr>
            </a:outerShdw>
          </a:effectLst>
        </p:spPr>
      </p:pic>
      <p:pic>
        <p:nvPicPr>
          <p:cNvPr id="1030" name="Picture 6"/>
          <p:cNvPicPr>
            <a:picLocks noChangeAspect="1" noChangeArrowheads="1"/>
          </p:cNvPicPr>
          <p:nvPr/>
        </p:nvPicPr>
        <p:blipFill>
          <a:blip r:embed="rId8" cstate="print"/>
          <a:srcRect l="10173" t="10016" r="11836" b="9859"/>
          <a:stretch>
            <a:fillRect/>
          </a:stretch>
        </p:blipFill>
        <p:spPr bwMode="auto">
          <a:xfrm rot="20882984">
            <a:off x="777678" y="3971454"/>
            <a:ext cx="1752600" cy="2438400"/>
          </a:xfrm>
          <a:prstGeom prst="rect">
            <a:avLst/>
          </a:prstGeom>
          <a:ln>
            <a:noFill/>
          </a:ln>
          <a:effectLst>
            <a:outerShdw blurRad="292100" dist="139700" dir="2700000" algn="tl" rotWithShape="0">
              <a:srgbClr val="333333">
                <a:alpha val="65000"/>
              </a:srgbClr>
            </a:outerShdw>
          </a:effectLst>
        </p:spPr>
      </p:pic>
      <p:pic>
        <p:nvPicPr>
          <p:cNvPr id="1031" name="Picture 7"/>
          <p:cNvPicPr>
            <a:picLocks noChangeAspect="1" noChangeArrowheads="1"/>
          </p:cNvPicPr>
          <p:nvPr/>
        </p:nvPicPr>
        <p:blipFill>
          <a:blip r:embed="rId9" cstate="print"/>
          <a:srcRect l="8883" t="11479" r="20050" b="13085"/>
          <a:stretch>
            <a:fillRect/>
          </a:stretch>
        </p:blipFill>
        <p:spPr bwMode="auto">
          <a:xfrm rot="835529">
            <a:off x="2325884" y="3978280"/>
            <a:ext cx="1696278" cy="2438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 y="152400"/>
            <a:ext cx="7924800" cy="1066800"/>
          </a:xfrm>
        </p:spPr>
        <p:txBody>
          <a:bodyPr>
            <a:normAutofit fontScale="90000"/>
          </a:bodyPr>
          <a:lstStyle/>
          <a:p>
            <a:pPr algn="ctr"/>
            <a:r>
              <a:rPr lang="uk-UA" sz="3400" dirty="0" smtClean="0"/>
              <a:t>Житомирська обласна краєзнавча премія імені Миколи Костриці</a:t>
            </a:r>
            <a:endParaRPr lang="uk-UA" sz="3400" dirty="0"/>
          </a:p>
        </p:txBody>
      </p:sp>
      <p:sp>
        <p:nvSpPr>
          <p:cNvPr id="3" name="Содержимое 2"/>
          <p:cNvSpPr>
            <a:spLocks noGrp="1"/>
          </p:cNvSpPr>
          <p:nvPr>
            <p:ph idx="1"/>
          </p:nvPr>
        </p:nvSpPr>
        <p:spPr>
          <a:xfrm>
            <a:off x="381000" y="1295400"/>
            <a:ext cx="7239000" cy="3407736"/>
          </a:xfrm>
        </p:spPr>
        <p:txBody>
          <a:bodyPr>
            <a:noAutofit/>
          </a:bodyPr>
          <a:lstStyle/>
          <a:p>
            <a:pPr algn="just"/>
            <a:r>
              <a:rPr lang="uk-UA" sz="2200" dirty="0" smtClean="0"/>
              <a:t>Премія засновується обласною радою та присуджується щороку на конкурсній основі громадянам Житомирської області, зокрема, учням загальноосвітніх шкіл і студентам вищих навчальних закладів, за кращі науково-дослідницькі, науково-популяризаторські роботи з питань історії, культури та природи Житомирщини, а також музейним установам, працівникам музейних установ за особистий внесок у розвиток музейної справи.</a:t>
            </a:r>
            <a:endParaRPr lang="uk-UA" sz="2200" dirty="0"/>
          </a:p>
        </p:txBody>
      </p:sp>
      <p:pic>
        <p:nvPicPr>
          <p:cNvPr id="5122" name="Picture 2"/>
          <p:cNvPicPr>
            <a:picLocks noChangeAspect="1" noChangeArrowheads="1"/>
          </p:cNvPicPr>
          <p:nvPr/>
        </p:nvPicPr>
        <p:blipFill>
          <a:blip r:embed="rId2" cstate="print"/>
          <a:srcRect/>
          <a:stretch>
            <a:fillRect/>
          </a:stretch>
        </p:blipFill>
        <p:spPr bwMode="auto">
          <a:xfrm>
            <a:off x="5486400" y="4343400"/>
            <a:ext cx="3428256" cy="2286000"/>
          </a:xfrm>
          <a:prstGeom prst="rect">
            <a:avLst/>
          </a:prstGeom>
          <a:noFill/>
          <a:ln w="9525">
            <a:noFill/>
            <a:miter lim="800000"/>
            <a:headEnd/>
            <a:tailEnd/>
          </a:ln>
        </p:spPr>
      </p:pic>
      <p:sp>
        <p:nvSpPr>
          <p:cNvPr id="6" name="Прямоугольник 5"/>
          <p:cNvSpPr/>
          <p:nvPr/>
        </p:nvSpPr>
        <p:spPr>
          <a:xfrm>
            <a:off x="2819400" y="5029200"/>
            <a:ext cx="2743200" cy="954107"/>
          </a:xfrm>
          <a:prstGeom prst="rect">
            <a:avLst/>
          </a:prstGeom>
        </p:spPr>
        <p:txBody>
          <a:bodyPr wrap="square">
            <a:spAutoFit/>
          </a:bodyPr>
          <a:lstStyle/>
          <a:p>
            <a:pPr algn="ctr"/>
            <a:r>
              <a:rPr lang="uk-UA" sz="1400" b="1" dirty="0" smtClean="0"/>
              <a:t>Урочисте вручення дипломів лауреатам Житомирської обласної краєзнавчої премії</a:t>
            </a:r>
          </a:p>
          <a:p>
            <a:pPr algn="ctr"/>
            <a:r>
              <a:rPr lang="uk-UA" sz="1400" b="1" dirty="0" smtClean="0"/>
              <a:t>ім. Миколи Костриці 2020 р. </a:t>
            </a:r>
            <a:endParaRPr lang="uk-UA" sz="1400" dirty="0"/>
          </a:p>
        </p:txBody>
      </p:sp>
      <p:pic>
        <p:nvPicPr>
          <p:cNvPr id="5123" name="Picture 3"/>
          <p:cNvPicPr>
            <a:picLocks noChangeAspect="1" noChangeArrowheads="1"/>
          </p:cNvPicPr>
          <p:nvPr/>
        </p:nvPicPr>
        <p:blipFill>
          <a:blip r:embed="rId3" cstate="print"/>
          <a:srcRect l="15019" t="8918" r="10456" b="56837"/>
          <a:stretch>
            <a:fillRect/>
          </a:stretch>
        </p:blipFill>
        <p:spPr bwMode="auto">
          <a:xfrm>
            <a:off x="228600" y="4800600"/>
            <a:ext cx="2667000" cy="1632857"/>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81000"/>
            <a:ext cx="7239000" cy="3886200"/>
          </a:xfrm>
        </p:spPr>
        <p:txBody>
          <a:bodyPr>
            <a:normAutofit fontScale="85000" lnSpcReduction="20000"/>
          </a:bodyPr>
          <a:lstStyle/>
          <a:p>
            <a:pPr algn="just"/>
            <a:r>
              <a:rPr lang="uk-UA" dirty="0" smtClean="0"/>
              <a:t>Загалом за 50 років наполегливої праці в царині науки та освіти М. Ю. Костриця опублікував близько </a:t>
            </a:r>
            <a:r>
              <a:rPr lang="uk-UA" b="1" dirty="0" smtClean="0"/>
              <a:t>1500 наукових і науково-популярних праць</a:t>
            </a:r>
            <a:r>
              <a:rPr lang="uk-UA" dirty="0" smtClean="0"/>
              <a:t>, в тому числі 80 монографій, посібників, підручників, атласів для вищої і загальноосвітніх шкіл.</a:t>
            </a:r>
            <a:endParaRPr lang="en-US" dirty="0" smtClean="0"/>
          </a:p>
          <a:p>
            <a:pPr algn="just"/>
            <a:r>
              <a:rPr lang="uk-UA" dirty="0" smtClean="0"/>
              <a:t>Він зумів об'єднати розрізненні краєзнавчі осередки Житомирщини, Рівненщини, Поділля, Тернопільщини, скоординувати їх діяльність у загальному руслі дослідження Волино-Подільського регіону і став організатором проведення понад трьох десятків міжнародних і всеукраїнських науково-краєзнавчих конференцій</a:t>
            </a:r>
            <a:r>
              <a:rPr lang="en-US" dirty="0" smtClean="0"/>
              <a:t>.</a:t>
            </a:r>
          </a:p>
          <a:p>
            <a:pPr algn="just"/>
            <a:endParaRPr lang="en-US" dirty="0" smtClean="0"/>
          </a:p>
          <a:p>
            <a:pPr algn="just"/>
            <a:endParaRPr lang="uk-UA" dirty="0"/>
          </a:p>
        </p:txBody>
      </p:sp>
      <p:sp>
        <p:nvSpPr>
          <p:cNvPr id="4" name="Содержимое 2"/>
          <p:cNvSpPr txBox="1">
            <a:spLocks/>
          </p:cNvSpPr>
          <p:nvPr/>
        </p:nvSpPr>
        <p:spPr>
          <a:xfrm>
            <a:off x="609600" y="4648200"/>
            <a:ext cx="7086600" cy="1600200"/>
          </a:xfrm>
          <a:prstGeom prst="rect">
            <a:avLst/>
          </a:prstGeom>
        </p:spPr>
        <p:txBody>
          <a:bodyPr vert="horz">
            <a:normAutofit/>
          </a:bodyPr>
          <a:lstStyle/>
          <a:p>
            <a:pPr marL="274320" marR="0" lvl="0" indent="-274320" algn="just"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lang="uk-UA" sz="2200" noProof="0" dirty="0" smtClean="0"/>
              <a:t>Незважаючи на високі регалії і посади, Микола Юхимович, до останнього був доброзичливим, товариським і мудрим наставником як для колег, так і для своєї родини.</a:t>
            </a:r>
            <a:endParaRPr kumimoji="0" lang="uk-UA"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114800" y="3962400"/>
            <a:ext cx="4800600" cy="1981200"/>
          </a:xfrm>
        </p:spPr>
        <p:txBody>
          <a:bodyPr>
            <a:normAutofit/>
          </a:bodyPr>
          <a:lstStyle/>
          <a:p>
            <a:pPr algn="ctr"/>
            <a:r>
              <a:rPr lang="uk-UA" dirty="0" smtClean="0"/>
              <a:t>Бережіть нашу землю.</a:t>
            </a:r>
          </a:p>
          <a:p>
            <a:pPr algn="ctr"/>
            <a:r>
              <a:rPr lang="uk-UA" dirty="0" smtClean="0"/>
              <a:t>Такої землі, як наша,</a:t>
            </a:r>
          </a:p>
          <a:p>
            <a:pPr algn="ctr"/>
            <a:r>
              <a:rPr lang="uk-UA" dirty="0" smtClean="0"/>
              <a:t>ніде більше немає.</a:t>
            </a:r>
          </a:p>
          <a:p>
            <a:r>
              <a:rPr lang="uk-UA" dirty="0" smtClean="0"/>
              <a:t>Джозеф Конрад</a:t>
            </a:r>
            <a:endParaRPr lang="uk-UA" dirty="0"/>
          </a:p>
        </p:txBody>
      </p:sp>
      <p:sp>
        <p:nvSpPr>
          <p:cNvPr id="5" name="Заголовок 1"/>
          <p:cNvSpPr txBox="1">
            <a:spLocks/>
          </p:cNvSpPr>
          <p:nvPr/>
        </p:nvSpPr>
        <p:spPr>
          <a:xfrm>
            <a:off x="228600" y="5943600"/>
            <a:ext cx="2286000" cy="658368"/>
          </a:xfrm>
          <a:prstGeom prst="rect">
            <a:avLst/>
          </a:prstGeom>
        </p:spPr>
        <p:txBody>
          <a:bodyPr vert="horz" lIns="45720" tIns="0" rIns="45720" bIns="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uk-UA" sz="42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endParaRPr>
          </a:p>
        </p:txBody>
      </p:sp>
      <p:sp>
        <p:nvSpPr>
          <p:cNvPr id="8" name="Заголовок 7"/>
          <p:cNvSpPr>
            <a:spLocks noGrp="1"/>
          </p:cNvSpPr>
          <p:nvPr>
            <p:ph type="ctrTitle"/>
          </p:nvPr>
        </p:nvSpPr>
        <p:spPr>
          <a:xfrm>
            <a:off x="3352800" y="533400"/>
            <a:ext cx="5105400" cy="3352800"/>
          </a:xfrm>
        </p:spPr>
        <p:txBody>
          <a:bodyPr/>
          <a:lstStyle/>
          <a:p>
            <a:r>
              <a:rPr lang="uk-UA" dirty="0" smtClean="0"/>
              <a:t>Міста – як люди. У кожного своє обличчя, своя неповторність, своя доля.</a:t>
            </a:r>
            <a:endParaRPr lang="uk-UA" dirty="0"/>
          </a:p>
        </p:txBody>
      </p:sp>
      <p:pic>
        <p:nvPicPr>
          <p:cNvPr id="1028" name="Picture 4"/>
          <p:cNvPicPr>
            <a:picLocks noChangeAspect="1" noChangeArrowheads="1"/>
          </p:cNvPicPr>
          <p:nvPr/>
        </p:nvPicPr>
        <p:blipFill>
          <a:blip r:embed="rId2" cstate="print"/>
          <a:srcRect l="74012" t="28022" r="3148" b="17033"/>
          <a:stretch>
            <a:fillRect/>
          </a:stretch>
        </p:blipFill>
        <p:spPr bwMode="auto">
          <a:xfrm>
            <a:off x="0" y="1600200"/>
            <a:ext cx="2615184"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Микола Юхимович Костриця</a:t>
            </a:r>
            <a:br>
              <a:rPr lang="uk-UA" dirty="0" smtClean="0"/>
            </a:br>
            <a:endParaRPr lang="uk-UA" dirty="0"/>
          </a:p>
        </p:txBody>
      </p:sp>
      <p:sp>
        <p:nvSpPr>
          <p:cNvPr id="3" name="Содержимое 2"/>
          <p:cNvSpPr>
            <a:spLocks noGrp="1"/>
          </p:cNvSpPr>
          <p:nvPr>
            <p:ph idx="1"/>
          </p:nvPr>
        </p:nvSpPr>
        <p:spPr>
          <a:xfrm>
            <a:off x="381000" y="1219200"/>
            <a:ext cx="7239000" cy="4846320"/>
          </a:xfrm>
        </p:spPr>
        <p:txBody>
          <a:bodyPr>
            <a:normAutofit fontScale="92500" lnSpcReduction="20000"/>
          </a:bodyPr>
          <a:lstStyle/>
          <a:p>
            <a:pPr algn="just"/>
            <a:r>
              <a:rPr lang="uk-UA" dirty="0" smtClean="0"/>
              <a:t>доктор географічних наук, професор, завідувач кафедри природничо-математичних дисциплін Житомирського обласного інституту післядипломної педагогічної освіти, президент Житомирського науково-краєзнавчого товариства дослідників Волині, голова обласних організацій Українського географічного товариства та Всеукраїнської екологічної Ліги, член Національної спілки журналістів України</a:t>
            </a:r>
          </a:p>
          <a:p>
            <a:endParaRPr lang="uk-UA" dirty="0" smtClean="0"/>
          </a:p>
          <a:p>
            <a:r>
              <a:rPr lang="uk-UA" dirty="0" smtClean="0"/>
              <a:t>відомий біограф Житомирщини, організатор краєзнавчого руху в Україні, член правління і почесний член Всеукраїнської спілки краєзнавців</a:t>
            </a:r>
            <a:endParaRPr lang="uk-UA" dirty="0"/>
          </a:p>
        </p:txBody>
      </p:sp>
    </p:spTree>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438400" y="381000"/>
            <a:ext cx="5638800" cy="6303336"/>
          </a:xfrm>
        </p:spPr>
        <p:txBody>
          <a:bodyPr>
            <a:normAutofit fontScale="92500" lnSpcReduction="20000"/>
          </a:bodyPr>
          <a:lstStyle/>
          <a:p>
            <a:pPr algn="just"/>
            <a:r>
              <a:rPr lang="uk-UA" dirty="0" smtClean="0"/>
              <a:t>Микола Юхимович народився 20 вересня 1942 року в родині житомирських службовців. У 1961 році став студентом географічного факультету Київського державного (нині – Національного) університету імені Т. Г. Шевченка. Отримавши диплом про вищу освіту, у серпні 1966 року Микола Костриця прибув на роботу вчителем до села Хижники Старокостянтинівського району на Хмельниччині. Працював вчителем, викладачем у вищих навчальних закладах Житомира, Києва, завідувачем кабінету географії Київського обласного та Центрального інституту удосконалення вчителів, з 1999 року – завідувач кафедри Житомирського обласного інституту післядипломної педагогічної освіти.</a:t>
            </a:r>
          </a:p>
          <a:p>
            <a:endParaRPr lang="uk-UA" dirty="0"/>
          </a:p>
        </p:txBody>
      </p:sp>
      <p:pic>
        <p:nvPicPr>
          <p:cNvPr id="4" name="Рисунок 3" descr="http://tdukr.com/media/filer_public/9e/ec/9eecd8e1-3bbe-4520-879c-493ccbf4b670/foto_0.png"/>
          <p:cNvPicPr/>
          <p:nvPr/>
        </p:nvPicPr>
        <p:blipFill>
          <a:blip r:embed="rId2" cstate="print"/>
          <a:srcRect/>
          <a:stretch>
            <a:fillRect/>
          </a:stretch>
        </p:blipFill>
        <p:spPr bwMode="auto">
          <a:xfrm>
            <a:off x="381000" y="1524000"/>
            <a:ext cx="2057400" cy="3057525"/>
          </a:xfrm>
          <a:prstGeom prst="rect">
            <a:avLst/>
          </a:prstGeom>
          <a:noFill/>
          <a:ln w="9525">
            <a:noFill/>
            <a:miter lim="800000"/>
            <a:headEnd/>
            <a:tailEnd/>
          </a:ln>
        </p:spPr>
      </p:pic>
    </p:spTree>
  </p:cSld>
  <p:clrMapOvr>
    <a:masterClrMapping/>
  </p:clrMapOvr>
  <p:transition>
    <p:wheel spokes="2"/>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2"/>
          <p:cNvSpPr txBox="1">
            <a:spLocks/>
          </p:cNvSpPr>
          <p:nvPr/>
        </p:nvSpPr>
        <p:spPr>
          <a:xfrm>
            <a:off x="2438400" y="381000"/>
            <a:ext cx="5638800" cy="6303336"/>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Char char=""/>
              <a:tabLst/>
              <a:defRPr/>
            </a:pPr>
            <a:endParaRPr kumimoji="0" lang="uk-UA"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Содержимое 7"/>
          <p:cNvSpPr>
            <a:spLocks noGrp="1"/>
          </p:cNvSpPr>
          <p:nvPr>
            <p:ph idx="1"/>
          </p:nvPr>
        </p:nvSpPr>
        <p:spPr>
          <a:xfrm>
            <a:off x="381000" y="304800"/>
            <a:ext cx="7467600" cy="3733800"/>
          </a:xfrm>
        </p:spPr>
        <p:txBody>
          <a:bodyPr>
            <a:normAutofit fontScale="77500" lnSpcReduction="20000"/>
          </a:bodyPr>
          <a:lstStyle/>
          <a:p>
            <a:pPr algn="just"/>
            <a:r>
              <a:rPr lang="uk-UA" sz="2800" dirty="0" smtClean="0"/>
              <a:t>Важке повоєнне дитинство та юність проминули в затишному Путятинському провулку рідного міста. Саме тут він пізнає світ, перші таємниці минулого Житомира і його околиць. Микола навчався у місцевій середній школі № 14, дуже захоплювався спортом, особливо футболом. Під впливом батька Юхима Кузьмовича, який мав чималу власну бібліотеку і цікавився краєзнавством, Микола не був байдужим до історії, до пам’яток старовини, красивих пейзажів рідного міста і Волині, а завдяки вчителю географії Михайлу Золотову визначив свій фах в галузі географії.</a:t>
            </a:r>
          </a:p>
          <a:p>
            <a:endParaRPr lang="uk-UA" dirty="0"/>
          </a:p>
        </p:txBody>
      </p:sp>
      <p:pic>
        <p:nvPicPr>
          <p:cNvPr id="6" name="Picture 3"/>
          <p:cNvPicPr>
            <a:picLocks noChangeAspect="1" noChangeArrowheads="1"/>
          </p:cNvPicPr>
          <p:nvPr/>
        </p:nvPicPr>
        <p:blipFill>
          <a:blip r:embed="rId2" cstate="print"/>
          <a:srcRect t="10538" r="10430" b="12185"/>
          <a:stretch>
            <a:fillRect/>
          </a:stretch>
        </p:blipFill>
        <p:spPr bwMode="auto">
          <a:xfrm>
            <a:off x="2895600" y="3676524"/>
            <a:ext cx="2514600" cy="2892624"/>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8600" y="3078480"/>
            <a:ext cx="7620000" cy="3779520"/>
          </a:xfrm>
        </p:spPr>
        <p:txBody>
          <a:bodyPr>
            <a:normAutofit/>
          </a:bodyPr>
          <a:lstStyle/>
          <a:p>
            <a:pPr algn="just"/>
            <a:r>
              <a:rPr lang="uk-UA" sz="2000" dirty="0" smtClean="0"/>
              <a:t>Наприкінці свого вчителювання на Хмельниччині Миколу Кострицю призвали на строкову військову службу, після завершення  якої  у 1971 році він повертається до рідного Житомира. Упродовж цього часу Микола Юхимович працює до 1973 року вчителем географії у школі № 32, з 1973 – методистом обласної дитячої екскурсійно-туристичної станції. Він проводить чималу роботу по організації  туристсько-краєзнавчої роботи в освітянських закладах, розробляє туристські маршрути, путівник, методичні рекомендації. На сторінках республіканської і обласної періодики регулярно з’являються його краєзнавчі матеріали.</a:t>
            </a:r>
            <a:endParaRPr lang="uk-UA" sz="2000" dirty="0"/>
          </a:p>
        </p:txBody>
      </p:sp>
      <p:pic>
        <p:nvPicPr>
          <p:cNvPr id="4" name="Содержимое 3"/>
          <p:cNvPicPr>
            <a:picLocks/>
          </p:cNvPicPr>
          <p:nvPr/>
        </p:nvPicPr>
        <p:blipFill>
          <a:blip r:embed="rId2" cstate="print"/>
          <a:srcRect l="16842" t="10041" r="8421" b="3733"/>
          <a:stretch>
            <a:fillRect/>
          </a:stretch>
        </p:blipFill>
        <p:spPr bwMode="auto">
          <a:xfrm>
            <a:off x="1447800" y="0"/>
            <a:ext cx="5257800" cy="3124200"/>
          </a:xfrm>
          <a:prstGeom prst="rect">
            <a:avLst/>
          </a:prstGeom>
          <a:noFill/>
          <a:ln w="9525">
            <a:noFill/>
            <a:miter lim="800000"/>
            <a:headEnd/>
            <a:tailEnd/>
          </a:ln>
        </p:spPr>
      </p:pic>
    </p:spTree>
  </p:cSld>
  <p:clrMapOvr>
    <a:masterClrMapping/>
  </p:clrMapOvr>
  <p:transition>
    <p:whee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9600" y="304800"/>
            <a:ext cx="7239000" cy="3810000"/>
          </a:xfrm>
        </p:spPr>
        <p:txBody>
          <a:bodyPr/>
          <a:lstStyle/>
          <a:p>
            <a:pPr algn="just"/>
            <a:r>
              <a:rPr lang="uk-UA" sz="2400" dirty="0" smtClean="0"/>
              <a:t>У 1976 році Микола Костриця вступає до аспірантури Київського державного педагогічного інституту (нині Національного педагогічного університету імені Михайла Драгоманова). Молодого науковця запрошують на роботу до столичного обласного інституту вдосконалення вчителів, згодом він стає завідувачем кабінету географії Центрального інституту вдосконалення вчителів Міністерства освіти України</a:t>
            </a:r>
            <a:r>
              <a:rPr lang="uk-UA" sz="2400" dirty="0" smtClean="0"/>
              <a:t>.</a:t>
            </a:r>
            <a:endParaRPr lang="uk-UA" sz="2400" dirty="0" smtClean="0"/>
          </a:p>
        </p:txBody>
      </p:sp>
      <p:pic>
        <p:nvPicPr>
          <p:cNvPr id="2050" name="Picture 2"/>
          <p:cNvPicPr>
            <a:picLocks noChangeAspect="1" noChangeArrowheads="1"/>
          </p:cNvPicPr>
          <p:nvPr/>
        </p:nvPicPr>
        <p:blipFill>
          <a:blip r:embed="rId2" cstate="print"/>
          <a:srcRect l="40410" t="32967" r="45534" b="35165"/>
          <a:stretch>
            <a:fillRect/>
          </a:stretch>
        </p:blipFill>
        <p:spPr bwMode="auto">
          <a:xfrm>
            <a:off x="3200400" y="3898900"/>
            <a:ext cx="2133600" cy="25781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52400"/>
            <a:ext cx="7239000" cy="3581400"/>
          </a:xfrm>
        </p:spPr>
        <p:txBody>
          <a:bodyPr/>
          <a:lstStyle/>
          <a:p>
            <a:pPr algn="just"/>
            <a:r>
              <a:rPr lang="uk-UA" sz="2400" dirty="0" smtClean="0"/>
              <a:t>У 1986 році Микола Юхимович </a:t>
            </a:r>
            <a:r>
              <a:rPr lang="uk-UA" sz="2400" dirty="0" smtClean="0"/>
              <a:t>знову повертається </a:t>
            </a:r>
            <a:r>
              <a:rPr lang="uk-UA" sz="2400" dirty="0" smtClean="0"/>
              <a:t>до Житомира. Тут він працює методистом, старшим викладачем, з травня 1990 року – доцентом кафедри суспільних дисциплін, згодом – завідувачем кафедри природничо-математичних дисциплін обласного інституту удосконалення учителів (з 2000 року – Житомирський обласний інститут післядипломної педагогічної освіти).</a:t>
            </a:r>
          </a:p>
          <a:p>
            <a:endParaRPr lang="uk-UA" dirty="0"/>
          </a:p>
        </p:txBody>
      </p:sp>
      <p:pic>
        <p:nvPicPr>
          <p:cNvPr id="4" name="Picture 2"/>
          <p:cNvPicPr>
            <a:picLocks noChangeAspect="1" noChangeArrowheads="1"/>
          </p:cNvPicPr>
          <p:nvPr/>
        </p:nvPicPr>
        <p:blipFill>
          <a:blip r:embed="rId2" cstate="print"/>
          <a:srcRect l="40396" t="36342" r="37629" b="36861"/>
          <a:stretch>
            <a:fillRect/>
          </a:stretch>
        </p:blipFill>
        <p:spPr bwMode="auto">
          <a:xfrm>
            <a:off x="1981200" y="3581400"/>
            <a:ext cx="4689612" cy="30480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04800"/>
            <a:ext cx="7467600" cy="6150936"/>
          </a:xfrm>
        </p:spPr>
        <p:txBody>
          <a:bodyPr>
            <a:normAutofit fontScale="85000" lnSpcReduction="10000"/>
          </a:bodyPr>
          <a:lstStyle/>
          <a:p>
            <a:pPr algn="just"/>
            <a:r>
              <a:rPr lang="uk-UA" dirty="0" smtClean="0"/>
              <a:t>Микола Юхимович виступив одним із ініціаторів відродження у 1990 році Житомирського науково-краєзнавчого товариства дослідників Волині, яке діяло в регіоні у 1900-1920 роках, обраний його віце-президентом, а з 1993 року – президентом і відповідальним редактором наукових праць Товариства «Велика Волинь». Працюючи президентом Товариства дослідників Волині, Микола Костриця одночасно стояв біля витоків заснування у 1990 році Всеукраїнської спілки краєзнавців. Багато років успішно очолює Житомирський обласний відділ Українського географічного товариства, входить до його Вченої ради, є членом ученої ради Центру дослідження історії Поділля Інституту історії України НАН України при Кам’янець-Подільському державному університеті, дійсним членом зарубіжного Українського історичного товариства імені Михайла Грушевського (штат Огайо, США), географічної секції Наукового товариства імені Шевченка у Львові.</a:t>
            </a:r>
          </a:p>
          <a:p>
            <a:endParaRPr lang="uk-UA" dirty="0"/>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57200"/>
            <a:ext cx="7239000" cy="3276600"/>
          </a:xfrm>
        </p:spPr>
        <p:txBody>
          <a:bodyPr>
            <a:normAutofit fontScale="92500"/>
          </a:bodyPr>
          <a:lstStyle/>
          <a:p>
            <a:pPr algn="just"/>
            <a:r>
              <a:rPr lang="uk-UA" dirty="0" smtClean="0"/>
              <a:t>Миколі Костриці належить чимала заслуга в розвитку та вдосконаленні географічної освіти в Україні. Цій проблематиці були присвячені книги</a:t>
            </a:r>
          </a:p>
          <a:p>
            <a:pPr algn="just"/>
            <a:r>
              <a:rPr lang="uk-UA" dirty="0" smtClean="0"/>
              <a:t>"Практикум з географічного краєзнавства" (1979)</a:t>
            </a:r>
          </a:p>
          <a:p>
            <a:pPr algn="just"/>
            <a:r>
              <a:rPr lang="uk-UA" dirty="0" smtClean="0"/>
              <a:t>"Туристсько-краєзнавча робота в школі" (1985)</a:t>
            </a:r>
          </a:p>
          <a:p>
            <a:pPr algn="just"/>
            <a:r>
              <a:rPr lang="uk-UA" dirty="0" smtClean="0"/>
              <a:t>"Туристський похід вихідного дня" (1989)</a:t>
            </a:r>
          </a:p>
        </p:txBody>
      </p:sp>
      <p:pic>
        <p:nvPicPr>
          <p:cNvPr id="1026" name="Picture 2"/>
          <p:cNvPicPr>
            <a:picLocks noChangeAspect="1" noChangeArrowheads="1"/>
          </p:cNvPicPr>
          <p:nvPr/>
        </p:nvPicPr>
        <p:blipFill>
          <a:blip r:embed="rId2" cstate="print"/>
          <a:srcRect l="11600" t="10874" r="27500" b="15179"/>
          <a:stretch>
            <a:fillRect/>
          </a:stretch>
        </p:blipFill>
        <p:spPr bwMode="auto">
          <a:xfrm>
            <a:off x="3505200" y="3886200"/>
            <a:ext cx="1600200" cy="236551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706" t="8338" r="29585" b="11060"/>
          <a:stretch>
            <a:fillRect/>
          </a:stretch>
        </p:blipFill>
        <p:spPr bwMode="auto">
          <a:xfrm rot="20776859">
            <a:off x="740086" y="3886777"/>
            <a:ext cx="1600200" cy="25781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rot="597703">
            <a:off x="6070778" y="3930334"/>
            <a:ext cx="1608359" cy="2491493"/>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722</TotalTime>
  <Words>628</Words>
  <Application>Microsoft Office PowerPoint</Application>
  <PresentationFormat>Экран (4:3)</PresentationFormat>
  <Paragraphs>34</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Изящная</vt:lpstr>
      <vt:lpstr>У просторі і часі</vt:lpstr>
      <vt:lpstr>Микола Юхимович Костриця </vt:lpstr>
      <vt:lpstr>Слайд 3</vt:lpstr>
      <vt:lpstr>Слайд 4</vt:lpstr>
      <vt:lpstr>Слайд 5</vt:lpstr>
      <vt:lpstr>Слайд 6</vt:lpstr>
      <vt:lpstr>Слайд 7</vt:lpstr>
      <vt:lpstr>Слайд 8</vt:lpstr>
      <vt:lpstr>Слайд 9</vt:lpstr>
      <vt:lpstr>Праці Костриці про відомих краян</vt:lpstr>
      <vt:lpstr>Житомирщина у працях миколи Костриці</vt:lpstr>
      <vt:lpstr>Слайд 12</vt:lpstr>
      <vt:lpstr>Книги під редакцією миколи костриці</vt:lpstr>
      <vt:lpstr>Житомирська обласна краєзнавча премія імені Миколи Костриці</vt:lpstr>
      <vt:lpstr>Слайд 15</vt:lpstr>
      <vt:lpstr>Міста – як люди. У кожного своє обличчя, своя неповторність, своя доля.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 просторі і часі</dc:title>
  <dc:creator>XxX</dc:creator>
  <cp:lastModifiedBy>XxX</cp:lastModifiedBy>
  <cp:revision>73</cp:revision>
  <dcterms:created xsi:type="dcterms:W3CDTF">2022-08-09T06:48:28Z</dcterms:created>
  <dcterms:modified xsi:type="dcterms:W3CDTF">2022-09-20T07:47:47Z</dcterms:modified>
</cp:coreProperties>
</file>