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7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0"/>
            <a:duotone>
              <a:schemeClr val="bg2">
                <a:shade val="90000"/>
                <a:satMod val="150000"/>
              </a:schemeClr>
              <a:schemeClr val="bg2">
                <a:tint val="88000"/>
                <a:satMod val="150000"/>
              </a:schemeClr>
            </a:duotone>
            <a:lum/>
          </a:blip>
          <a:srcRect/>
          <a:tile tx="0" ty="0" sx="65000" sy="6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7851648" cy="1828800"/>
          </a:xfrm>
        </p:spPr>
        <p:txBody>
          <a:bodyPr/>
          <a:lstStyle/>
          <a:p>
            <a:r>
              <a:rPr lang="uk-UA" dirty="0" smtClean="0"/>
              <a:t>Житомирській області – 85 років</a:t>
            </a:r>
            <a:endParaRPr lang="uk-UA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 l="38655"/>
          <a:stretch>
            <a:fillRect/>
          </a:stretch>
        </p:blipFill>
        <p:spPr bwMode="auto">
          <a:xfrm>
            <a:off x="533400" y="2027516"/>
            <a:ext cx="4191000" cy="4830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 l="74598" t="24725" r="3148" b="20330"/>
          <a:stretch>
            <a:fillRect/>
          </a:stretch>
        </p:blipFill>
        <p:spPr bwMode="auto">
          <a:xfrm>
            <a:off x="5334000" y="2743200"/>
            <a:ext cx="28956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815339"/>
            <a:ext cx="4648200" cy="604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6897" t="15517" r="28732" b="17241"/>
          <a:stretch>
            <a:fillRect/>
          </a:stretch>
        </p:blipFill>
        <p:spPr bwMode="auto">
          <a:xfrm>
            <a:off x="3200401" y="1600200"/>
            <a:ext cx="1219200" cy="1698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28600"/>
            <a:ext cx="1378594" cy="1981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/>
          <a:srcRect l="24231" t="35714" r="61713" b="25824"/>
          <a:stretch>
            <a:fillRect/>
          </a:stretch>
        </p:blipFill>
        <p:spPr bwMode="auto">
          <a:xfrm>
            <a:off x="4800600" y="3886200"/>
            <a:ext cx="120178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/>
          <a:srcRect l="19738" t="11182" r="24636" b="33643"/>
          <a:stretch>
            <a:fillRect/>
          </a:stretch>
        </p:blipFill>
        <p:spPr bwMode="auto">
          <a:xfrm>
            <a:off x="7543800" y="228600"/>
            <a:ext cx="1427356" cy="1887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/>
          <a:srcRect l="1224" t="8259" r="26587" b="14662"/>
          <a:stretch>
            <a:fillRect/>
          </a:stretch>
        </p:blipFill>
        <p:spPr bwMode="auto">
          <a:xfrm>
            <a:off x="4572000" y="1600200"/>
            <a:ext cx="1230993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9800" y="609600"/>
            <a:ext cx="1355271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/>
          <a:srcRect l="6063" t="9091" r="21206" b="15151"/>
          <a:stretch>
            <a:fillRect/>
          </a:stretch>
        </p:blipFill>
        <p:spPr bwMode="auto">
          <a:xfrm>
            <a:off x="1676400" y="685800"/>
            <a:ext cx="1371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/>
          <a:srcRect l="18520" t="16667" r="14810" b="27778"/>
          <a:stretch>
            <a:fillRect/>
          </a:stretch>
        </p:blipFill>
        <p:spPr bwMode="auto">
          <a:xfrm>
            <a:off x="228600" y="5029200"/>
            <a:ext cx="1371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/>
          <a:srcRect l="11430" t="8572" r="4754" b="5711"/>
          <a:stretch>
            <a:fillRect/>
          </a:stretch>
        </p:blipFill>
        <p:spPr bwMode="auto">
          <a:xfrm>
            <a:off x="3276600" y="3886200"/>
            <a:ext cx="128524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 cstate="print"/>
          <a:srcRect l="15220" t="21739" r="9414" b="4348"/>
          <a:stretch>
            <a:fillRect/>
          </a:stretch>
        </p:blipFill>
        <p:spPr bwMode="auto">
          <a:xfrm>
            <a:off x="7749988" y="5181600"/>
            <a:ext cx="1165412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3" cstate="print"/>
          <a:srcRect l="7145" t="2381" r="16660" b="9524"/>
          <a:stretch>
            <a:fillRect/>
          </a:stretch>
        </p:blipFill>
        <p:spPr bwMode="auto">
          <a:xfrm>
            <a:off x="6248400" y="4191000"/>
            <a:ext cx="121920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 cstate="print"/>
          <a:srcRect l="3335" t="5003" r="9948" b="2449"/>
          <a:stretch>
            <a:fillRect/>
          </a:stretch>
        </p:blipFill>
        <p:spPr bwMode="auto">
          <a:xfrm>
            <a:off x="1828800" y="4343400"/>
            <a:ext cx="1338649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5" cstate="print"/>
          <a:srcRect l="12311" t="12121" r="13821" b="12121"/>
          <a:stretch>
            <a:fillRect/>
          </a:stretch>
        </p:blipFill>
        <p:spPr bwMode="auto">
          <a:xfrm>
            <a:off x="228600" y="2667000"/>
            <a:ext cx="1371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6" cstate="print"/>
          <a:srcRect l="13335" t="14000" r="22661" b="16000"/>
          <a:stretch>
            <a:fillRect/>
          </a:stretch>
        </p:blipFill>
        <p:spPr bwMode="auto">
          <a:xfrm>
            <a:off x="7543800" y="2514600"/>
            <a:ext cx="1306286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85800"/>
            <a:ext cx="57912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Житомирщина</a:t>
            </a:r>
            <a:br>
              <a:rPr lang="uk-UA" dirty="0" smtClean="0"/>
            </a:br>
            <a:r>
              <a:rPr lang="uk-UA" dirty="0" smtClean="0"/>
              <a:t>край жита і миру!</a:t>
            </a:r>
            <a:endParaRPr lang="uk-UA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450" t="4521" r="22658" b="17360"/>
          <a:stretch>
            <a:fillRect/>
          </a:stretch>
        </p:blipFill>
        <p:spPr bwMode="auto">
          <a:xfrm>
            <a:off x="2590800" y="2895600"/>
            <a:ext cx="3505200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7025" t="7025" r="22728" b="13363"/>
          <a:stretch>
            <a:fillRect/>
          </a:stretch>
        </p:blipFill>
        <p:spPr bwMode="auto">
          <a:xfrm>
            <a:off x="304800" y="2057400"/>
            <a:ext cx="3048000" cy="2590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33074" t="4521" r="31772" b="27776"/>
          <a:stretch>
            <a:fillRect/>
          </a:stretch>
        </p:blipFill>
        <p:spPr bwMode="auto">
          <a:xfrm>
            <a:off x="5715000" y="1828800"/>
            <a:ext cx="2362200" cy="34120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r="18545"/>
          <a:stretch>
            <a:fillRect/>
          </a:stretch>
        </p:blipFill>
        <p:spPr bwMode="auto">
          <a:xfrm>
            <a:off x="304800" y="5257800"/>
            <a:ext cx="1752600" cy="14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3800" y="54102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810000" y="6400800"/>
            <a:ext cx="1295400" cy="304800"/>
          </a:xfrm>
          <a:prstGeom prst="rect">
            <a:avLst/>
          </a:prstGeom>
        </p:spPr>
        <p:txBody>
          <a:bodyPr vert="horz" lIns="0" rIns="0" bIns="0" anchor="b">
            <a:normAutofit fontScale="3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2022</a:t>
            </a:r>
            <a:endParaRPr kumimoji="0" lang="uk-UA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295400"/>
            <a:ext cx="5181600" cy="4724400"/>
          </a:xfrm>
        </p:spPr>
        <p:txBody>
          <a:bodyPr>
            <a:normAutofit/>
          </a:bodyPr>
          <a:lstStyle/>
          <a:p>
            <a:pPr algn="just"/>
            <a:r>
              <a:rPr lang="vi-VN" b="1" dirty="0" smtClean="0"/>
              <a:t>Житомирська область</a:t>
            </a:r>
            <a:r>
              <a:rPr lang="vi-VN" dirty="0" smtClean="0"/>
              <a:t> </a:t>
            </a:r>
            <a:r>
              <a:rPr lang="uk-UA" dirty="0" smtClean="0"/>
              <a:t>- </a:t>
            </a:r>
            <a:r>
              <a:rPr lang="vi-VN" i="1" dirty="0" smtClean="0"/>
              <a:t>Житомирщина</a:t>
            </a:r>
            <a:r>
              <a:rPr lang="uk-UA" i="1" dirty="0" smtClean="0"/>
              <a:t> -</a:t>
            </a:r>
            <a:r>
              <a:rPr lang="vi-VN" dirty="0" smtClean="0"/>
              <a:t> область на півночі України, в межах Поліської низовини,</a:t>
            </a:r>
            <a:r>
              <a:rPr lang="uk-UA" dirty="0" smtClean="0"/>
              <a:t> </a:t>
            </a:r>
            <a:r>
              <a:rPr lang="vi-VN" dirty="0" smtClean="0"/>
              <a:t>на</a:t>
            </a:r>
            <a:r>
              <a:rPr lang="uk-UA" dirty="0" smtClean="0"/>
              <a:t> </a:t>
            </a:r>
            <a:r>
              <a:rPr lang="vi-VN" dirty="0" smtClean="0"/>
              <a:t>півдні</a:t>
            </a:r>
            <a:r>
              <a:rPr lang="uk-UA" dirty="0" smtClean="0"/>
              <a:t> </a:t>
            </a:r>
            <a:r>
              <a:rPr lang="vi-VN" dirty="0" smtClean="0"/>
              <a:t>в</a:t>
            </a:r>
            <a:r>
              <a:rPr lang="uk-UA" dirty="0" smtClean="0"/>
              <a:t> </a:t>
            </a:r>
            <a:r>
              <a:rPr lang="vi-VN" dirty="0" smtClean="0"/>
              <a:t>межах</a:t>
            </a:r>
            <a:r>
              <a:rPr lang="uk-UA" dirty="0" smtClean="0"/>
              <a:t> </a:t>
            </a:r>
            <a:r>
              <a:rPr lang="vi-VN" dirty="0" smtClean="0"/>
              <a:t>Придніпровської</a:t>
            </a:r>
            <a:r>
              <a:rPr lang="uk-UA" dirty="0" smtClean="0"/>
              <a:t> </a:t>
            </a:r>
            <a:r>
              <a:rPr lang="vi-VN" dirty="0" smtClean="0"/>
              <a:t>височини.</a:t>
            </a:r>
            <a:r>
              <a:rPr lang="uk-UA" dirty="0" smtClean="0"/>
              <a:t> </a:t>
            </a:r>
            <a:r>
              <a:rPr lang="vi-VN" dirty="0" smtClean="0"/>
              <a:t>На</a:t>
            </a:r>
            <a:r>
              <a:rPr lang="uk-UA" dirty="0" smtClean="0"/>
              <a:t> </a:t>
            </a:r>
            <a:r>
              <a:rPr lang="vi-VN" dirty="0" smtClean="0"/>
              <a:t>півночі</a:t>
            </a:r>
            <a:r>
              <a:rPr lang="uk-UA" dirty="0" smtClean="0"/>
              <a:t> </a:t>
            </a:r>
            <a:r>
              <a:rPr lang="vi-VN" dirty="0" smtClean="0"/>
              <a:t>межує</a:t>
            </a:r>
            <a:r>
              <a:rPr lang="uk-UA" dirty="0" smtClean="0"/>
              <a:t> </a:t>
            </a:r>
            <a:r>
              <a:rPr lang="vi-VN" dirty="0" smtClean="0"/>
              <a:t>з</a:t>
            </a:r>
            <a:r>
              <a:rPr lang="uk-UA" dirty="0" smtClean="0"/>
              <a:t> </a:t>
            </a:r>
            <a:r>
              <a:rPr lang="vi-VN" dirty="0" smtClean="0"/>
              <a:t>Гомельською</a:t>
            </a:r>
            <a:r>
              <a:rPr lang="uk-UA" dirty="0" smtClean="0"/>
              <a:t> </a:t>
            </a:r>
            <a:r>
              <a:rPr lang="vi-VN" dirty="0" smtClean="0"/>
              <a:t>областю</a:t>
            </a:r>
            <a:r>
              <a:rPr lang="uk-UA" dirty="0" smtClean="0"/>
              <a:t> </a:t>
            </a:r>
            <a:r>
              <a:rPr lang="vi-VN" dirty="0" smtClean="0"/>
              <a:t>Білорусі,</a:t>
            </a:r>
            <a:r>
              <a:rPr lang="uk-UA" dirty="0" smtClean="0"/>
              <a:t> </a:t>
            </a:r>
            <a:r>
              <a:rPr lang="vi-VN" dirty="0" smtClean="0"/>
              <a:t>на</a:t>
            </a:r>
            <a:r>
              <a:rPr lang="uk-UA" dirty="0" smtClean="0"/>
              <a:t> </a:t>
            </a:r>
            <a:r>
              <a:rPr lang="vi-VN" dirty="0" smtClean="0"/>
              <a:t>сході</a:t>
            </a:r>
            <a:r>
              <a:rPr lang="uk-UA" dirty="0" smtClean="0"/>
              <a:t> </a:t>
            </a:r>
            <a:r>
              <a:rPr lang="vi-VN" dirty="0" smtClean="0"/>
              <a:t>з</a:t>
            </a:r>
            <a:r>
              <a:rPr lang="uk-UA" dirty="0" smtClean="0"/>
              <a:t> </a:t>
            </a:r>
            <a:r>
              <a:rPr lang="vi-VN" dirty="0" smtClean="0"/>
              <a:t>Київською,</a:t>
            </a:r>
            <a:r>
              <a:rPr lang="uk-UA" dirty="0" smtClean="0"/>
              <a:t> </a:t>
            </a:r>
            <a:r>
              <a:rPr lang="vi-VN" dirty="0" smtClean="0"/>
              <a:t>на</a:t>
            </a:r>
            <a:r>
              <a:rPr lang="uk-UA" dirty="0" smtClean="0"/>
              <a:t> </a:t>
            </a:r>
            <a:r>
              <a:rPr lang="vi-VN" dirty="0" smtClean="0"/>
              <a:t>півдні</a:t>
            </a:r>
            <a:r>
              <a:rPr lang="uk-UA" dirty="0" smtClean="0"/>
              <a:t> </a:t>
            </a:r>
            <a:r>
              <a:rPr lang="vi-VN" dirty="0" smtClean="0"/>
              <a:t>з</a:t>
            </a:r>
            <a:r>
              <a:rPr lang="uk-UA" dirty="0" smtClean="0"/>
              <a:t> </a:t>
            </a:r>
            <a:r>
              <a:rPr lang="vi-VN" dirty="0" smtClean="0"/>
              <a:t>Вінницькою,</a:t>
            </a:r>
            <a:r>
              <a:rPr lang="uk-UA" dirty="0" smtClean="0"/>
              <a:t> </a:t>
            </a:r>
            <a:r>
              <a:rPr lang="vi-VN" dirty="0" smtClean="0"/>
              <a:t>на</a:t>
            </a:r>
            <a:r>
              <a:rPr lang="uk-UA" dirty="0" smtClean="0"/>
              <a:t> </a:t>
            </a:r>
            <a:r>
              <a:rPr lang="vi-VN" dirty="0" smtClean="0"/>
              <a:t>заході</a:t>
            </a:r>
            <a:r>
              <a:rPr lang="uk-UA" dirty="0" smtClean="0"/>
              <a:t> </a:t>
            </a:r>
            <a:r>
              <a:rPr lang="vi-VN" dirty="0" smtClean="0"/>
              <a:t>з</a:t>
            </a:r>
            <a:r>
              <a:rPr lang="uk-UA" dirty="0" smtClean="0"/>
              <a:t> </a:t>
            </a:r>
            <a:r>
              <a:rPr lang="vi-VN" dirty="0" smtClean="0"/>
              <a:t>Хмельницькою</a:t>
            </a:r>
            <a:r>
              <a:rPr lang="uk-UA" dirty="0" smtClean="0"/>
              <a:t> </a:t>
            </a:r>
            <a:r>
              <a:rPr lang="vi-VN" dirty="0" smtClean="0"/>
              <a:t>та</a:t>
            </a:r>
            <a:r>
              <a:rPr lang="uk-UA" dirty="0" smtClean="0"/>
              <a:t> </a:t>
            </a:r>
            <a:r>
              <a:rPr lang="vi-VN" dirty="0" smtClean="0"/>
              <a:t>Рівненською</a:t>
            </a:r>
            <a:r>
              <a:rPr lang="uk-UA" dirty="0" smtClean="0"/>
              <a:t> </a:t>
            </a:r>
            <a:r>
              <a:rPr lang="vi-VN" dirty="0" smtClean="0"/>
              <a:t>областями</a:t>
            </a:r>
            <a:r>
              <a:rPr lang="uk-UA" dirty="0" smtClean="0"/>
              <a:t> </a:t>
            </a:r>
            <a:r>
              <a:rPr lang="vi-VN" dirty="0" smtClean="0"/>
              <a:t>України.</a:t>
            </a:r>
            <a:endParaRPr lang="uk-UA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36980" t="25353" r="35678"/>
          <a:stretch>
            <a:fillRect/>
          </a:stretch>
        </p:blipFill>
        <p:spPr bwMode="auto">
          <a:xfrm>
            <a:off x="6324600" y="762000"/>
            <a:ext cx="2369288" cy="485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6172200" y="5638800"/>
            <a:ext cx="2743200" cy="914400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святкування 75-річчя</a:t>
            </a:r>
            <a:r>
              <a:rPr kumimoji="0" lang="uk-UA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заснування області</a:t>
            </a:r>
            <a:endParaRPr kumimoji="0" lang="uk-UA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1752600"/>
          </a:xfrm>
        </p:spPr>
        <p:txBody>
          <a:bodyPr>
            <a:normAutofit fontScale="92500"/>
          </a:bodyPr>
          <a:lstStyle/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Житомирська область с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творена 22 вересня 1937 року з західних районів Київської області.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До 2020 року в області нараховувалось 23 адміністративні райони, які у 2020 році було реформовано у 4.</a:t>
            </a:r>
          </a:p>
          <a:p>
            <a:endParaRPr lang="uk-UA" dirty="0" smtClean="0"/>
          </a:p>
          <a:p>
            <a:endParaRPr lang="uk-UA" dirty="0" smtClean="0"/>
          </a:p>
          <a:p>
            <a:endParaRPr lang="uk-UA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t="5929" r="58601" b="62451"/>
          <a:stretch>
            <a:fillRect/>
          </a:stretch>
        </p:blipFill>
        <p:spPr bwMode="auto">
          <a:xfrm>
            <a:off x="1905000" y="3124200"/>
            <a:ext cx="5223890" cy="2821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934" t="14939" r="13950" b="3956"/>
          <a:stretch>
            <a:fillRect/>
          </a:stretch>
        </p:blipFill>
        <p:spPr bwMode="auto">
          <a:xfrm>
            <a:off x="2667000" y="1447800"/>
            <a:ext cx="33119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457200" y="838200"/>
            <a:ext cx="8229600" cy="6096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Адміністративним</a:t>
            </a: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центром</a:t>
            </a: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області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є</a:t>
            </a: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місто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Житомир</a:t>
            </a: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uk-UA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685800" y="4267200"/>
            <a:ext cx="8229600" cy="2026920"/>
          </a:xfrm>
          <a:prstGeom prst="rect">
            <a:avLst/>
          </a:prstGeom>
        </p:spPr>
        <p:txBody>
          <a:bodyPr vert="horz">
            <a:normAutofit fontScale="25000" lnSpcReduction="20000"/>
          </a:bodyPr>
          <a:lstStyle/>
          <a:p>
            <a:pPr marL="274320" indent="-274320" algn="ctr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kumimoji="0" lang="uk-UA" sz="8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У складі області:</a:t>
            </a:r>
          </a:p>
          <a:p>
            <a:pPr marL="27432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kumimoji="0" lang="uk-UA" sz="8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8000" dirty="0" smtClean="0">
                <a:latin typeface="Times New Roman" pitchFamily="18" charset="0"/>
                <a:cs typeface="Times New Roman" pitchFamily="18" charset="0"/>
              </a:rPr>
              <a:t>5 міст обласного значення:  Бердичів, Житомир, Коростень, Малин, </a:t>
            </a:r>
            <a:r>
              <a:rPr lang="uk-UA" sz="8000" dirty="0" err="1" smtClean="0">
                <a:latin typeface="Times New Roman" pitchFamily="18" charset="0"/>
                <a:cs typeface="Times New Roman" pitchFamily="18" charset="0"/>
              </a:rPr>
              <a:t>Звягель</a:t>
            </a:r>
            <a:endParaRPr lang="uk-UA" sz="8000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uk-UA" sz="8000" dirty="0" smtClean="0">
                <a:latin typeface="Times New Roman" pitchFamily="18" charset="0"/>
                <a:cs typeface="Times New Roman" pitchFamily="18" charset="0"/>
              </a:rPr>
              <a:t>7 міст районного значення Андрушівка, Баранівка, Коростишів, Овруч, Олевськ, Радомишль, Чуднів</a:t>
            </a:r>
          </a:p>
          <a:p>
            <a:pPr marL="27432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uk-UA" sz="8000" dirty="0" smtClean="0">
                <a:latin typeface="Times New Roman" pitchFamily="18" charset="0"/>
                <a:cs typeface="Times New Roman" pitchFamily="18" charset="0"/>
              </a:rPr>
              <a:t>43 селища міського типу</a:t>
            </a:r>
          </a:p>
          <a:p>
            <a:pPr marL="274320" indent="-274320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</a:pPr>
            <a:r>
              <a:rPr lang="uk-UA" sz="8000" dirty="0" smtClean="0">
                <a:latin typeface="Times New Roman" pitchFamily="18" charset="0"/>
                <a:cs typeface="Times New Roman" pitchFamily="18" charset="0"/>
              </a:rPr>
              <a:t>1619 сільських населених пунктів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uk-UA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uk-UA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4200" y="152400"/>
            <a:ext cx="2667000" cy="838200"/>
          </a:xfrm>
        </p:spPr>
        <p:txBody>
          <a:bodyPr/>
          <a:lstStyle/>
          <a:p>
            <a:r>
              <a:rPr lang="uk-UA" dirty="0" smtClean="0"/>
              <a:t>Житомир</a:t>
            </a:r>
            <a:endParaRPr lang="uk-UA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7778" t="38222" r="3704" b="16606"/>
          <a:stretch>
            <a:fillRect/>
          </a:stretch>
        </p:blipFill>
        <p:spPr bwMode="auto">
          <a:xfrm>
            <a:off x="0" y="0"/>
            <a:ext cx="164123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2514600" y="990600"/>
            <a:ext cx="4038600" cy="5867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indent="-274320" algn="just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Як подає одна з легенд, місто засноване у 884 р. радником київських князів Аскольда і Діра - Житомиром.</a:t>
            </a:r>
          </a:p>
          <a:p>
            <a:pPr marL="274320" indent="-274320" algn="just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У  1444 р. литовськими князями надане магдебурзьке право.</a:t>
            </a:r>
          </a:p>
          <a:p>
            <a:pPr marL="274320" indent="-274320" algn="just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З 1648 р. - сотенне місто Київського полку.</a:t>
            </a:r>
          </a:p>
          <a:p>
            <a:pPr marL="274320" indent="-274320" algn="just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Місто було центром Волинської губернії.</a:t>
            </a:r>
          </a:p>
          <a:p>
            <a:pPr marL="274320" indent="-274320" algn="just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 У 1918 р. тут кілька тижнів працював уряд УНР.</a:t>
            </a:r>
          </a:p>
          <a:p>
            <a:pPr marL="274320" indent="-274320" algn="just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З 24 серпня 1991 року Житомир є обласним центром незалежної  України.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5343769"/>
            <a:ext cx="2362200" cy="151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5295" y="3962400"/>
            <a:ext cx="2338705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2408706"/>
            <a:ext cx="2362199" cy="156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 l="40396" t="36342" r="37629" b="36861"/>
          <a:stretch>
            <a:fillRect/>
          </a:stretch>
        </p:blipFill>
        <p:spPr bwMode="auto">
          <a:xfrm>
            <a:off x="6799194" y="914400"/>
            <a:ext cx="2344806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335725"/>
            <a:ext cx="2428875" cy="15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733800"/>
            <a:ext cx="241808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2133600"/>
            <a:ext cx="241788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6600" y="381000"/>
            <a:ext cx="2667000" cy="856488"/>
          </a:xfrm>
        </p:spPr>
        <p:txBody>
          <a:bodyPr/>
          <a:lstStyle/>
          <a:p>
            <a:r>
              <a:rPr lang="uk-UA" dirty="0" smtClean="0"/>
              <a:t>Бердичів</a:t>
            </a:r>
            <a:endParaRPr lang="uk-UA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7778" t="51394" r="2778" b="8647"/>
          <a:stretch>
            <a:fillRect/>
          </a:stretch>
        </p:blipFill>
        <p:spPr bwMode="auto">
          <a:xfrm>
            <a:off x="0" y="-1"/>
            <a:ext cx="2209800" cy="2420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2514600" y="1295400"/>
            <a:ext cx="4038600" cy="53340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indent="-274320" algn="just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Бердичів із 1793 р. до 1844 р. входив до Волинської губернії.</a:t>
            </a:r>
          </a:p>
          <a:p>
            <a:pPr marL="274320" indent="-274320" algn="just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З 1845 р. став повітовим містом Київської губернії, відтак дістав право на свій герб.</a:t>
            </a:r>
          </a:p>
          <a:p>
            <a:pPr marL="274320" indent="-274320" algn="just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Бердичів лежить на березі річки Гнилоп'яті, притоки Тетерева.</a:t>
            </a:r>
          </a:p>
          <a:p>
            <a:pPr marL="274320" indent="-274320" algn="just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Місто є значним залізничним вузлом, де сходяться магістралі Бердичів - Житомир та Козятин -Шепетівка. </a:t>
            </a:r>
          </a:p>
          <a:p>
            <a:pPr marL="274320" indent="-274320" algn="just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74320" indent="-274320" algn="just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endParaRPr lang="uk-UA" sz="2400" dirty="0" smtClean="0"/>
          </a:p>
          <a:p>
            <a:pPr marL="274320" indent="-274320" algn="just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/>
            </a:pPr>
            <a:endParaRPr lang="uk-UA" sz="2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2154" y="5257800"/>
            <a:ext cx="2461846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3606070"/>
            <a:ext cx="2438400" cy="1631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1" y="2057400"/>
            <a:ext cx="2438399" cy="1611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600" y="964768"/>
            <a:ext cx="2438400" cy="1102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177791"/>
            <a:ext cx="2514600" cy="168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009520"/>
            <a:ext cx="2514600" cy="2162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0" y="304800"/>
            <a:ext cx="2819400" cy="78028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Коростень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62200" y="914400"/>
            <a:ext cx="4419600" cy="5715000"/>
          </a:xfrm>
        </p:spPr>
        <p:txBody>
          <a:bodyPr>
            <a:noAutofit/>
          </a:bodyPr>
          <a:lstStyle/>
          <a:p>
            <a:pPr algn="just"/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У давнину, Іскоростень - столиця міцного союзу племен древлян</a:t>
            </a:r>
          </a:p>
          <a:p>
            <a:pPr algn="just"/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Новий могутній поштовх до відродження місту дало будівництво залізниці Київ - Ковель у 1902 р.</a:t>
            </a:r>
          </a:p>
          <a:p>
            <a:pPr algn="just"/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З цього часу місто було перейменоване в Коростень.</a:t>
            </a:r>
          </a:p>
          <a:p>
            <a:pPr algn="just"/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З розширенням залізниці, Коростень перетворюється у великий залізничний вузол.</a:t>
            </a:r>
          </a:p>
          <a:p>
            <a:pPr algn="just"/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Починаючи з 2008 року у вересні у міському Древлянському парку культури проходить міжнародний Фестиваль Дерунів.</a:t>
            </a:r>
            <a:endParaRPr lang="uk-UA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s://upload.wikimedia.org/wikipedia/uk/thumb/3/33/%D0%A1%D0%BA%D1%83%D0%BB%D1%8C%D0%BF%D1%82%D1%83%D1%80%D0%B0_%D0%BA%D0%BD%D1%8F%D0%B3%D0%B8%D0%BD%D1%96_%D0%9E%D0%BB%D1%8C%D0%B3%D0%B8_%D0%B2_%D0%9A%D0%BE%D1%80%D0%BE%D1%81%D1%82%D0%B5%D0%BD%D1%96.jpg/230px-%D0%A1%D0%BA%D1%83%D0%BB%D1%8C%D0%BF%D1%82%D1%83%D1%80%D0%B0_%D0%BA%D0%BD%D1%8F%D0%B3%D0%B8%D0%BD%D1%96_%D0%9E%D0%BB%D1%8C%D0%B3%D0%B8_%D0%B2_%D0%9A%D0%BE%D1%80%D0%BE%D1%81%D1%82%D0%B5%D0%BD%D1%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33824"/>
            <a:ext cx="2190750" cy="2924176"/>
          </a:xfrm>
          <a:prstGeom prst="rect">
            <a:avLst/>
          </a:prstGeom>
          <a:noFill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7442" y="3962400"/>
            <a:ext cx="217655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53250" y="2362200"/>
            <a:ext cx="219075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53250" y="685800"/>
            <a:ext cx="219075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362200"/>
            <a:ext cx="2138516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/>
          <a:srcRect l="78697" t="37912" r="4905" b="18132"/>
          <a:stretch>
            <a:fillRect/>
          </a:stretch>
        </p:blipFill>
        <p:spPr bwMode="auto">
          <a:xfrm>
            <a:off x="0" y="1"/>
            <a:ext cx="1600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2057400" cy="78028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Малин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0" y="1295400"/>
            <a:ext cx="4343400" cy="5410200"/>
          </a:xfrm>
        </p:spPr>
        <p:txBody>
          <a:bodyPr>
            <a:noAutofit/>
          </a:bodyPr>
          <a:lstStyle/>
          <a:p>
            <a:pPr algn="just"/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Назву сучасного міста Малина пов'язують з ім'ям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князя Мала. </a:t>
            </a:r>
          </a:p>
          <a:p>
            <a:pPr algn="just"/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1569 року після укладання Люблінської унії Малин відійшов до складу Речі Посполитої.</a:t>
            </a:r>
          </a:p>
          <a:p>
            <a:pPr algn="just"/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У 1793 році Малинські землі відійшли до складу Росії.</a:t>
            </a:r>
          </a:p>
          <a:p>
            <a:pPr algn="just"/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У 1797 році Малин – містечко Радомисльського повіту Київської губернії.</a:t>
            </a:r>
          </a:p>
          <a:p>
            <a:pPr algn="just"/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У вересні 1937 року після створення Житомирської області, Малинський район було включено до її складу.</a:t>
            </a:r>
            <a:endParaRPr lang="uk-UA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05400"/>
            <a:ext cx="2342184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8500" y="4067175"/>
            <a:ext cx="20955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81376"/>
            <a:ext cx="23622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2667000"/>
            <a:ext cx="2057400" cy="1374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/>
          <a:srcRect l="77526" t="37912" r="3148" b="23626"/>
          <a:stretch>
            <a:fillRect/>
          </a:stretch>
        </p:blipFill>
        <p:spPr bwMode="auto">
          <a:xfrm>
            <a:off x="0" y="0"/>
            <a:ext cx="222721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86601" y="1143000"/>
            <a:ext cx="2057400" cy="1563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0400" y="381000"/>
            <a:ext cx="2438400" cy="856488"/>
          </a:xfrm>
        </p:spPr>
        <p:txBody>
          <a:bodyPr>
            <a:normAutofit/>
          </a:bodyPr>
          <a:lstStyle/>
          <a:p>
            <a:r>
              <a:rPr lang="uk-UA" dirty="0" err="1" smtClean="0"/>
              <a:t>Звягель</a:t>
            </a:r>
            <a:endParaRPr lang="uk-UA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590800" y="1295400"/>
            <a:ext cx="3810000" cy="52578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Місто в Житомирській області України. Адміністративний центр Новоград-Волинського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району.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Вперше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згадується у джерелах 1256 року як руське місто Возвягель.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Від 1795 року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мало назву Новоград-Волинський</a:t>
            </a:r>
          </a:p>
          <a:p>
            <a:pPr algn="just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27.05.2022 року на громадських слуханнях підтримали більшістю голосів зміну назви на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Звягель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Батьківщина Лесі Українки.</a:t>
            </a:r>
          </a:p>
          <a:p>
            <a:endParaRPr lang="uk-UA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 l="77892" t="42857" r="4539" b="27473"/>
          <a:stretch>
            <a:fillRect/>
          </a:stretch>
        </p:blipFill>
        <p:spPr bwMode="auto">
          <a:xfrm>
            <a:off x="0" y="0"/>
            <a:ext cx="2286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50" y="5162550"/>
            <a:ext cx="25717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3276600"/>
            <a:ext cx="2590800" cy="1933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1381267"/>
            <a:ext cx="2590800" cy="1933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505450"/>
            <a:ext cx="25717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955569"/>
            <a:ext cx="2590800" cy="3721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923</TotalTime>
  <Words>59</Words>
  <Application>Microsoft Office PowerPoint</Application>
  <PresentationFormat>Экран (4:3)</PresentationFormat>
  <Paragraphs>46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Поток</vt:lpstr>
      <vt:lpstr>Житомирській області – 85 років</vt:lpstr>
      <vt:lpstr>Слайд 2</vt:lpstr>
      <vt:lpstr>Слайд 3</vt:lpstr>
      <vt:lpstr>Слайд 4</vt:lpstr>
      <vt:lpstr>Житомир</vt:lpstr>
      <vt:lpstr>Бердичів</vt:lpstr>
      <vt:lpstr>Коростень</vt:lpstr>
      <vt:lpstr>Малин</vt:lpstr>
      <vt:lpstr>Звягель</vt:lpstr>
      <vt:lpstr>Слайд 10</vt:lpstr>
      <vt:lpstr>Житомирщина край жита і миру!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Житомирській області – 85 років</dc:title>
  <dc:creator>XxX</dc:creator>
  <cp:lastModifiedBy>XxX</cp:lastModifiedBy>
  <cp:revision>39</cp:revision>
  <dcterms:created xsi:type="dcterms:W3CDTF">2022-09-20T07:57:28Z</dcterms:created>
  <dcterms:modified xsi:type="dcterms:W3CDTF">2022-09-23T10:21:20Z</dcterms:modified>
</cp:coreProperties>
</file>