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7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9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5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3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5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9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8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AD9F-589E-4763-B495-3DF331094546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B9CA-3762-4718-B447-2435EB08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1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486400" y="1332342"/>
            <a:ext cx="40446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ХНОВИЧ </a:t>
            </a:r>
            <a:b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b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ІВАНІВНА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589" y="3855308"/>
            <a:ext cx="5164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Житомирського центру</a:t>
            </a:r>
          </a:p>
          <a:p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дитини №5 «Пізнайко»</a:t>
            </a:r>
            <a:endParaRPr lang="ru-RU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9" y="370446"/>
            <a:ext cx="4175976" cy="588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F:\DCIM\100PHOTO\SAM_30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/>
          <a:stretch/>
        </p:blipFill>
        <p:spPr bwMode="auto">
          <a:xfrm>
            <a:off x="295136" y="84163"/>
            <a:ext cx="4104000" cy="44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DCIM\100PHOTO\SAM_30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/>
          <a:stretch/>
        </p:blipFill>
        <p:spPr bwMode="auto">
          <a:xfrm>
            <a:off x="4072832" y="2400326"/>
            <a:ext cx="4104000" cy="44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DCIM\100PHOTO\SAM_30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80" y="168326"/>
            <a:ext cx="4104000" cy="44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23567" y="0"/>
            <a:ext cx="1172656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 об'єктів через сприймання їх різними 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аналіза­торами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вправляти дітей у складанні зв'язних текстів, заснованих на різних відчуттях, розвивати уяву, мислення.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входження в картину за допомогою різних аналізаторів.</a:t>
            </a:r>
            <a:endParaRPr lang="ru-RU" sz="1600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Подивися на картину зайди  в неї.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Вибери один із аналізаторів, який допоможе тобі «подорожувати» картиною.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 свої враження.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 правило цього етапу «Коли я дивлюся на об’єкт я уявляю чим цей об’єкт може пахнути , і які звуки цей об’єкт може вимовляти.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Відшукай емблеми цього етапу.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58047" y="3713876"/>
            <a:ext cx="3682314" cy="254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5300" y="3713876"/>
            <a:ext cx="3682314" cy="254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41" y="3855313"/>
            <a:ext cx="1957130" cy="22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рука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52" y="3855313"/>
            <a:ext cx="1869301" cy="21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7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F:\DCIM\100PHOTO\SAM_30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r="12810"/>
          <a:stretch/>
        </p:blipFill>
        <p:spPr bwMode="auto">
          <a:xfrm rot="5400000">
            <a:off x="-454649" y="936165"/>
            <a:ext cx="5184000" cy="37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DCIM\100PHOTO\SAM_30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/>
          <a:stretch/>
        </p:blipFill>
        <p:spPr bwMode="auto">
          <a:xfrm rot="5400000">
            <a:off x="7462649" y="936165"/>
            <a:ext cx="5184000" cy="37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DCIM\100PHOTO\SAM_30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3999" y="2210554"/>
            <a:ext cx="5184002" cy="38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25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F:\DCIM\100PHOTO\SAM_30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9426" y="918545"/>
            <a:ext cx="4810849" cy="363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F:\DCIM\100PHOTO\SAM_30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5056" y="849394"/>
            <a:ext cx="4687280" cy="3647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F:\DCIM\100PHOTO\SAM_299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3" y="3382664"/>
            <a:ext cx="4782065" cy="326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36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48280" y="262786"/>
            <a:ext cx="116400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 startAt="4"/>
            </a:pPr>
            <a:r>
              <a:rPr lang="uk-UA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 </a:t>
            </a: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об'єктів в часі</a:t>
            </a:r>
            <a:r>
              <a:rPr lang="uk-UA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вчити складати зв'язну розповідь про конкретний обєкт, представляючи його минуле і майбутнє, використовуючи характерні словесні звороти, розвивати мовну творчість.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перетворення об’єктів в часі</a:t>
            </a:r>
            <a:endParaRPr lang="ru-RU" sz="1600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Вибери об’єкт і визнач стан об’єкта в теперішньому часі.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Уяви минуле (майбутнє) об’єкта змінюючи його ознаки та дії.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Склади невеличку розповідь(4 – 5 речень) про минуле(майбутнє) об’єкта.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 правило цього етапу «Я вибираю об’єкт і уявляю, що з ним було  раніше , і що з ним буде потім……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Відшукай емблему цього етапу.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0206" y="3985055"/>
            <a:ext cx="3682314" cy="254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артинки по запросу годинник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68" y="4124763"/>
            <a:ext cx="2174789" cy="216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9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10746" y="146338"/>
            <a:ext cx="111705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Складання творчої розповіді за сюжетною картиною з опорою на попередні етапи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навчити дітей складати тексти –розповіді за картиною, організувати продуктивну діяльність, розвивати зв'язну граматично правильну діалогічну і монологічну мову, виховувати вміння слухати інших не перебиваючи їх.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695825" algn="l"/>
              </a:tabLst>
            </a:pPr>
            <a:r>
              <a:rPr lang="uk-UA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складання творчої розповіді  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Обери об’єкт своєї розповіді.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Розглянь схему розповіді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Склади свою розповідь.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maaam.ru/upload/blogs/8c176b18c3bc7a8070248ecba32e29b5.jp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8" b="50478"/>
          <a:stretch/>
        </p:blipFill>
        <p:spPr bwMode="auto">
          <a:xfrm>
            <a:off x="690270" y="4631963"/>
            <a:ext cx="2475196" cy="151656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maaam.ru/upload/blogs/8c176b18c3bc7a8070248ecba32e29b5.jp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b="50478"/>
          <a:stretch/>
        </p:blipFill>
        <p:spPr bwMode="auto">
          <a:xfrm>
            <a:off x="3165466" y="4631963"/>
            <a:ext cx="2475196" cy="15389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www.maaam.ru/upload/blogs/8c176b18c3bc7a8070248ecba32e29b5.jp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8" r="50988"/>
          <a:stretch/>
        </p:blipFill>
        <p:spPr bwMode="auto">
          <a:xfrm>
            <a:off x="5640662" y="4631963"/>
            <a:ext cx="2440322" cy="15389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www.maaam.ru/upload/blogs/8c176b18c3bc7a8070248ecba32e29b5.jp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50239"/>
          <a:stretch/>
        </p:blipFill>
        <p:spPr bwMode="auto">
          <a:xfrm>
            <a:off x="8080984" y="4631963"/>
            <a:ext cx="2415608" cy="15745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302843" y="1863434"/>
            <a:ext cx="3682314" cy="254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клади розповідь"/>
          <p:cNvPicPr/>
          <p:nvPr/>
        </p:nvPicPr>
        <p:blipFill>
          <a:blip r:embed="rId5">
            <a:clrChange>
              <a:clrFrom>
                <a:srgbClr val="E7E1EB"/>
              </a:clrFrom>
              <a:clrTo>
                <a:srgbClr val="E7E1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09" y="2166574"/>
            <a:ext cx="2584381" cy="2183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7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 descr="F:\DCIM\100PHOTO\SAM_3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2009" y="1084801"/>
            <a:ext cx="4697144" cy="3632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CIM\100PHOTO\SAM_3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178" y="1239179"/>
            <a:ext cx="4810851" cy="3632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DCIM\100PHOTO\SAM_30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0988" y="2441897"/>
            <a:ext cx="4810852" cy="3624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98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09880" y="1669211"/>
            <a:ext cx="7354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</a:t>
            </a:r>
            <a:endParaRPr lang="uk-UA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A9rma\OneDrive\Изображения\a0b6de91e7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5" y="2946467"/>
            <a:ext cx="4037849" cy="34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645243" y="518984"/>
            <a:ext cx="4669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</a:t>
            </a:r>
            <a:endParaRPr lang="ru-RU" sz="4400" b="1" i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1925" y="1500097"/>
            <a:ext cx="94282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мовленнєвої  творчості дітей старшого дошкільного віку з використанням модифікованої методики сприймання зображеного на картині органами чуттів.</a:t>
            </a:r>
            <a:endParaRPr lang="ru-RU" sz="2800" b="1" i="1" dirty="0">
              <a:solidFill>
                <a:srgbClr val="99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29448" y="352922"/>
            <a:ext cx="4802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ДОСВІДУ:</a:t>
            </a:r>
            <a:endParaRPr lang="ru-RU" sz="4400" b="1" i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7785" y="1752263"/>
            <a:ext cx="929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Розкрити роль </a:t>
            </a: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ілюстративного матеріалу у розвитку зв’язного мовлення дошкільників, формуванні діалогічної та монологічної мовленнєвої компетенції у дітей   дошкільного віку. </a:t>
            </a:r>
            <a:endParaRPr lang="uk-UA" sz="2400" b="1" i="1" dirty="0" smtClean="0">
              <a:solidFill>
                <a:srgbClr val="99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ідшукати </a:t>
            </a: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 форми, засоби та методи спрямовані на покращення мовлення, мислення та пам’яті </a:t>
            </a:r>
            <a:r>
              <a:rPr lang="uk-UA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дошкільнят.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Збагачення активного </a:t>
            </a: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пасивного </a:t>
            </a:r>
            <a:r>
              <a:rPr lang="uk-UA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словника;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i="1" dirty="0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досконалення </a:t>
            </a: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формування зв’язного мовлення.</a:t>
            </a: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i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817341" y="189140"/>
            <a:ext cx="6278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ДОСВІДУ:</a:t>
            </a:r>
            <a:endParaRPr lang="ru-RU" sz="4400" b="1" i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5233" y="1339880"/>
            <a:ext cx="9971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наукової, практичної та теоретичної бази для роботи за методикою;</a:t>
            </a:r>
            <a:endParaRPr lang="ru-RU" b="1" i="1" dirty="0" smtClean="0">
              <a:solidFill>
                <a:srgbClr val="99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системи роботи з розвитку мовленнєвих творчих здібностей дітей з використанням методики сприймання картини органами  чуттів з дітьми  старшого дошкільного віку. </a:t>
            </a:r>
            <a:endParaRPr lang="ru-RU" b="1" i="1" dirty="0" smtClean="0">
              <a:solidFill>
                <a:srgbClr val="99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відповідних умов для впровадження модифікованої  методики в роботі з дітьми;</a:t>
            </a:r>
            <a:endParaRPr lang="ru-RU" b="1" i="1" dirty="0" smtClean="0">
              <a:solidFill>
                <a:srgbClr val="99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 розвитку мовленнєвої творчості.</a:t>
            </a:r>
            <a:endParaRPr lang="ru-RU" b="1" i="1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543273" y="185165"/>
            <a:ext cx="5375511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400" b="1" i="1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Авторська розробка:</a:t>
            </a:r>
            <a:endParaRPr lang="ru-RU" sz="2000" u="sng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90" y="2415025"/>
            <a:ext cx="118254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marR="1226185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Орієнтовне планування освітньої роботи з складання творчих розповідей за картиною з використанням модифікованої методики сприймання картини органами  чуттів, з дітьми  старшого дошкільного віку.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605" y="3695598"/>
            <a:ext cx="11528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24079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- сітка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попередньої  роботи за освітніми лініями програми «Українське дошкілля» з складання творчих розповідей за картинами з дітьми старшого дошкільного віку</a:t>
            </a:r>
            <a:endParaRPr lang="ru-RU" sz="9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31" y="4741886"/>
            <a:ext cx="11430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Добірка художньої літератури, мовленнєвих ігор та вправ за освітніми лініями до картин.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636" y="5359612"/>
            <a:ext cx="113187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Конспекти занять з складання творчих розповідей за картиною.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636" y="5928885"/>
            <a:ext cx="9045147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 та творчі завдання для складання розповідей за картиною.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907" y="966276"/>
            <a:ext cx="113805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 розвитку мовленнєвих творчих здібностей дітей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 методики сприймання картини органами  чуттів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  старшого дошкільного віку згідно «Базового компонента»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розвитку дитини дошкільного віку «Українське дошкілля».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4907" y="1991922"/>
            <a:ext cx="321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роботи включає:</a:t>
            </a:r>
            <a:endParaRPr lang="ru-RU" sz="20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65576" y="177332"/>
            <a:ext cx="10271273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400" b="1" i="1" u="sng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 дітей </a:t>
            </a:r>
            <a:r>
              <a:rPr lang="uk-UA" sz="4400" b="1" i="1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розповіді </a:t>
            </a:r>
            <a:r>
              <a:rPr lang="uk-UA" sz="4400" b="1" i="1" u="sng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4400" b="1" i="1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картиною:</a:t>
            </a:r>
            <a:endParaRPr lang="ru-RU" sz="3600" i="1" u="sng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200" y="1122363"/>
            <a:ext cx="11483776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навчанні дітей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картиною виділяють 3 етапи: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Молодший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підготовчий етап (збагачення словника, активізація мови, вміння відповідати на питання вихователя, оволодіння структурою складного речення);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Середній вік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складання описових і розповідних оповідань за допомогою дорослого по картинам малого сюжету.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дошкільний вік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самостійне складання оповідань за планом, описового характеру, творчі розповіді, з досвіду дітей.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652" y="4488240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Працюючи за програмою «Українське дошкілля», 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зіткнулися з проблемою як організувати навчальний процес, щоб старші дошкільники вдало складали творчі розповіді, які методи і прийоми стануть найефективнішими на шляху до поставленої мети.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вирішила спробувати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методику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сприймання зображеного на картині органами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чуттів. Роботу над картинами проводжу у такій послідовності: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38897" y="192504"/>
            <a:ext cx="117142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1.Виокремлення об'єктів, зображених на картині: </a:t>
            </a:r>
            <a:endParaRPr lang="uk-UA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Формувати у дітей вміння визначати обєкти зображені на картині, збагачувати словниковий запас дітей іменниками, прикметниками, дієсловами, розвивати увагу, уяву, мислення.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складу картини:</a:t>
            </a:r>
            <a:endParaRPr lang="ru-RU" sz="1400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Перерахувати всі об’єкти на картині.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Схематично позначити об’єкти на листку паперу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Згрупувати об’єкти за якою – небудь ознакою.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Повідомити  дітям  правило цього етапу «Дивлюся на картину і називаю всі об’єкти»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Показати дітям емблему даного етапу.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5999" y="3985055"/>
            <a:ext cx="3682314" cy="254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68528" y="4516812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02377" y="4698419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46539" y="5824023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77912" y="5663385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150178" y="4866798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59114" y="4184656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793892" y="5599148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F:\DCIM\100PHOTO\SAM_3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8893" y="826046"/>
            <a:ext cx="5004000" cy="38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DCIM\100PHOTO\SAM_3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715" y="815400"/>
            <a:ext cx="4996798" cy="3888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DCIM\100PHOTO\SAM_30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0892" y="2393465"/>
            <a:ext cx="5004001" cy="38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60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Picture 2" descr="http://hovrashok.com.ua/images/Jan/09/89ec4926bed997673ae63eb03b3c873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"/>
            <a:ext cx="12192000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21275" y="266596"/>
            <a:ext cx="115782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Встановлення різного рівня залежностей між об'єктами: </a:t>
            </a:r>
            <a:endParaRPr lang="uk-UA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вчити дітей знаходити взаємозв'язки об'єктів на картині: пояснювати ці взаємозв'язки між об'єктами на картині і позначати їх за допомогою стрілок, моделювати визначені обєкти за допомогою схем.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 взаємозв’язків між об’єктами на картині.</a:t>
            </a:r>
            <a:endParaRPr lang="ru-RU" sz="1400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Виділи два об’єкти на картині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 чому вони між собою пов’язані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Поєднай ці об’єкти за допомогою стрілок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 правило даного етапу «Всі об’єкти пов’язані між собою» «Один об’єкт пов'язаний з іншим ,тому що»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69582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 емблему цього етапу.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1480" y="4096935"/>
            <a:ext cx="3682314" cy="254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93672" y="4559687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75387" y="4345621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82359" y="5825316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63229" y="5994625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13323" y="5507434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979240" y="5104612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419966" y="4278485"/>
            <a:ext cx="469557" cy="4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451124" y="4658497"/>
            <a:ext cx="654908" cy="98854"/>
          </a:xfrm>
          <a:custGeom>
            <a:avLst/>
            <a:gdLst>
              <a:gd name="connsiteX0" fmla="*/ 0 w 654908"/>
              <a:gd name="connsiteY0" fmla="*/ 0 h 98854"/>
              <a:gd name="connsiteX1" fmla="*/ 506627 w 654908"/>
              <a:gd name="connsiteY1" fmla="*/ 12357 h 98854"/>
              <a:gd name="connsiteX2" fmla="*/ 654908 w 654908"/>
              <a:gd name="connsiteY2" fmla="*/ 86498 h 98854"/>
              <a:gd name="connsiteX3" fmla="*/ 654908 w 654908"/>
              <a:gd name="connsiteY3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08" h="98854">
                <a:moveTo>
                  <a:pt x="0" y="0"/>
                </a:moveTo>
                <a:cubicBezTo>
                  <a:pt x="168876" y="4119"/>
                  <a:pt x="338044" y="1596"/>
                  <a:pt x="506627" y="12357"/>
                </a:cubicBezTo>
                <a:cubicBezTo>
                  <a:pt x="524909" y="13524"/>
                  <a:pt x="654908" y="60177"/>
                  <a:pt x="654908" y="86498"/>
                </a:cubicBezTo>
                <a:lnTo>
                  <a:pt x="654908" y="988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624119" y="6104238"/>
            <a:ext cx="1025611" cy="223049"/>
          </a:xfrm>
          <a:custGeom>
            <a:avLst/>
            <a:gdLst>
              <a:gd name="connsiteX0" fmla="*/ 0 w 1025611"/>
              <a:gd name="connsiteY0" fmla="*/ 0 h 223049"/>
              <a:gd name="connsiteX1" fmla="*/ 61784 w 1025611"/>
              <a:gd name="connsiteY1" fmla="*/ 37070 h 223049"/>
              <a:gd name="connsiteX2" fmla="*/ 271849 w 1025611"/>
              <a:gd name="connsiteY2" fmla="*/ 74140 h 223049"/>
              <a:gd name="connsiteX3" fmla="*/ 420130 w 1025611"/>
              <a:gd name="connsiteY3" fmla="*/ 98854 h 223049"/>
              <a:gd name="connsiteX4" fmla="*/ 543697 w 1025611"/>
              <a:gd name="connsiteY4" fmla="*/ 111211 h 223049"/>
              <a:gd name="connsiteX5" fmla="*/ 729049 w 1025611"/>
              <a:gd name="connsiteY5" fmla="*/ 148281 h 223049"/>
              <a:gd name="connsiteX6" fmla="*/ 815546 w 1025611"/>
              <a:gd name="connsiteY6" fmla="*/ 172994 h 223049"/>
              <a:gd name="connsiteX7" fmla="*/ 902043 w 1025611"/>
              <a:gd name="connsiteY7" fmla="*/ 185351 h 223049"/>
              <a:gd name="connsiteX8" fmla="*/ 951470 w 1025611"/>
              <a:gd name="connsiteY8" fmla="*/ 197708 h 223049"/>
              <a:gd name="connsiteX9" fmla="*/ 1025611 w 1025611"/>
              <a:gd name="connsiteY9" fmla="*/ 222421 h 2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611" h="223049">
                <a:moveTo>
                  <a:pt x="0" y="0"/>
                </a:moveTo>
                <a:cubicBezTo>
                  <a:pt x="20595" y="12357"/>
                  <a:pt x="39920" y="27132"/>
                  <a:pt x="61784" y="37070"/>
                </a:cubicBezTo>
                <a:cubicBezTo>
                  <a:pt x="146523" y="75588"/>
                  <a:pt x="166847" y="60444"/>
                  <a:pt x="271849" y="74140"/>
                </a:cubicBezTo>
                <a:cubicBezTo>
                  <a:pt x="321537" y="80621"/>
                  <a:pt x="370270" y="93868"/>
                  <a:pt x="420130" y="98854"/>
                </a:cubicBezTo>
                <a:lnTo>
                  <a:pt x="543697" y="111211"/>
                </a:lnTo>
                <a:cubicBezTo>
                  <a:pt x="622650" y="120499"/>
                  <a:pt x="649950" y="125682"/>
                  <a:pt x="729049" y="148281"/>
                </a:cubicBezTo>
                <a:cubicBezTo>
                  <a:pt x="757881" y="156519"/>
                  <a:pt x="786226" y="166711"/>
                  <a:pt x="815546" y="172994"/>
                </a:cubicBezTo>
                <a:cubicBezTo>
                  <a:pt x="844025" y="179097"/>
                  <a:pt x="873388" y="180141"/>
                  <a:pt x="902043" y="185351"/>
                </a:cubicBezTo>
                <a:cubicBezTo>
                  <a:pt x="918752" y="188389"/>
                  <a:pt x="934994" y="193589"/>
                  <a:pt x="951470" y="197708"/>
                </a:cubicBezTo>
                <a:cubicBezTo>
                  <a:pt x="998822" y="229275"/>
                  <a:pt x="973689" y="222421"/>
                  <a:pt x="1025611" y="2224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9045146" y="4485503"/>
            <a:ext cx="345989" cy="654908"/>
          </a:xfrm>
          <a:custGeom>
            <a:avLst/>
            <a:gdLst>
              <a:gd name="connsiteX0" fmla="*/ 123568 w 345989"/>
              <a:gd name="connsiteY0" fmla="*/ 654908 h 654908"/>
              <a:gd name="connsiteX1" fmla="*/ 61784 w 345989"/>
              <a:gd name="connsiteY1" fmla="*/ 630194 h 654908"/>
              <a:gd name="connsiteX2" fmla="*/ 37070 w 345989"/>
              <a:gd name="connsiteY2" fmla="*/ 593124 h 654908"/>
              <a:gd name="connsiteX3" fmla="*/ 0 w 345989"/>
              <a:gd name="connsiteY3" fmla="*/ 506627 h 654908"/>
              <a:gd name="connsiteX4" fmla="*/ 12357 w 345989"/>
              <a:gd name="connsiteY4" fmla="*/ 296562 h 654908"/>
              <a:gd name="connsiteX5" fmla="*/ 37070 w 345989"/>
              <a:gd name="connsiteY5" fmla="*/ 259492 h 654908"/>
              <a:gd name="connsiteX6" fmla="*/ 49427 w 345989"/>
              <a:gd name="connsiteY6" fmla="*/ 222421 h 654908"/>
              <a:gd name="connsiteX7" fmla="*/ 86497 w 345989"/>
              <a:gd name="connsiteY7" fmla="*/ 197708 h 654908"/>
              <a:gd name="connsiteX8" fmla="*/ 160638 w 345989"/>
              <a:gd name="connsiteY8" fmla="*/ 135924 h 654908"/>
              <a:gd name="connsiteX9" fmla="*/ 234778 w 345989"/>
              <a:gd name="connsiteY9" fmla="*/ 111211 h 654908"/>
              <a:gd name="connsiteX10" fmla="*/ 271849 w 345989"/>
              <a:gd name="connsiteY10" fmla="*/ 86497 h 654908"/>
              <a:gd name="connsiteX11" fmla="*/ 296562 w 345989"/>
              <a:gd name="connsiteY11" fmla="*/ 49427 h 654908"/>
              <a:gd name="connsiteX12" fmla="*/ 345989 w 345989"/>
              <a:gd name="connsiteY12" fmla="*/ 0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989" h="654908">
                <a:moveTo>
                  <a:pt x="123568" y="654908"/>
                </a:moveTo>
                <a:cubicBezTo>
                  <a:pt x="102973" y="646670"/>
                  <a:pt x="79834" y="643087"/>
                  <a:pt x="61784" y="630194"/>
                </a:cubicBezTo>
                <a:cubicBezTo>
                  <a:pt x="49699" y="621562"/>
                  <a:pt x="44438" y="606018"/>
                  <a:pt x="37070" y="593124"/>
                </a:cubicBezTo>
                <a:cubicBezTo>
                  <a:pt x="12641" y="550374"/>
                  <a:pt x="13862" y="548213"/>
                  <a:pt x="0" y="506627"/>
                </a:cubicBezTo>
                <a:cubicBezTo>
                  <a:pt x="4119" y="436605"/>
                  <a:pt x="1952" y="365929"/>
                  <a:pt x="12357" y="296562"/>
                </a:cubicBezTo>
                <a:cubicBezTo>
                  <a:pt x="14560" y="281875"/>
                  <a:pt x="30429" y="272775"/>
                  <a:pt x="37070" y="259492"/>
                </a:cubicBezTo>
                <a:cubicBezTo>
                  <a:pt x="42895" y="247842"/>
                  <a:pt x="41290" y="232592"/>
                  <a:pt x="49427" y="222421"/>
                </a:cubicBezTo>
                <a:cubicBezTo>
                  <a:pt x="58704" y="210824"/>
                  <a:pt x="75088" y="207215"/>
                  <a:pt x="86497" y="197708"/>
                </a:cubicBezTo>
                <a:cubicBezTo>
                  <a:pt x="119750" y="169997"/>
                  <a:pt x="121197" y="153454"/>
                  <a:pt x="160638" y="135924"/>
                </a:cubicBezTo>
                <a:cubicBezTo>
                  <a:pt x="184443" y="125344"/>
                  <a:pt x="234778" y="111211"/>
                  <a:pt x="234778" y="111211"/>
                </a:cubicBezTo>
                <a:cubicBezTo>
                  <a:pt x="247135" y="102973"/>
                  <a:pt x="261348" y="96998"/>
                  <a:pt x="271849" y="86497"/>
                </a:cubicBezTo>
                <a:cubicBezTo>
                  <a:pt x="282350" y="75996"/>
                  <a:pt x="287055" y="60836"/>
                  <a:pt x="296562" y="49427"/>
                </a:cubicBezTo>
                <a:cubicBezTo>
                  <a:pt x="296584" y="49400"/>
                  <a:pt x="334996" y="10992"/>
                  <a:pt x="3459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9008076" y="5906530"/>
            <a:ext cx="827902" cy="434922"/>
          </a:xfrm>
          <a:custGeom>
            <a:avLst/>
            <a:gdLst>
              <a:gd name="connsiteX0" fmla="*/ 0 w 827902"/>
              <a:gd name="connsiteY0" fmla="*/ 420129 h 434922"/>
              <a:gd name="connsiteX1" fmla="*/ 197708 w 827902"/>
              <a:gd name="connsiteY1" fmla="*/ 420129 h 434922"/>
              <a:gd name="connsiteX2" fmla="*/ 271848 w 827902"/>
              <a:gd name="connsiteY2" fmla="*/ 395416 h 434922"/>
              <a:gd name="connsiteX3" fmla="*/ 345989 w 827902"/>
              <a:gd name="connsiteY3" fmla="*/ 345989 h 434922"/>
              <a:gd name="connsiteX4" fmla="*/ 383059 w 827902"/>
              <a:gd name="connsiteY4" fmla="*/ 321275 h 434922"/>
              <a:gd name="connsiteX5" fmla="*/ 469556 w 827902"/>
              <a:gd name="connsiteY5" fmla="*/ 296562 h 434922"/>
              <a:gd name="connsiteX6" fmla="*/ 556054 w 827902"/>
              <a:gd name="connsiteY6" fmla="*/ 247135 h 434922"/>
              <a:gd name="connsiteX7" fmla="*/ 593124 w 827902"/>
              <a:gd name="connsiteY7" fmla="*/ 234778 h 434922"/>
              <a:gd name="connsiteX8" fmla="*/ 667265 w 827902"/>
              <a:gd name="connsiteY8" fmla="*/ 185351 h 434922"/>
              <a:gd name="connsiteX9" fmla="*/ 716692 w 827902"/>
              <a:gd name="connsiteY9" fmla="*/ 160638 h 434922"/>
              <a:gd name="connsiteX10" fmla="*/ 803189 w 827902"/>
              <a:gd name="connsiteY10" fmla="*/ 49427 h 434922"/>
              <a:gd name="connsiteX11" fmla="*/ 827902 w 827902"/>
              <a:gd name="connsiteY11" fmla="*/ 0 h 43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902" h="434922">
                <a:moveTo>
                  <a:pt x="0" y="420129"/>
                </a:moveTo>
                <a:cubicBezTo>
                  <a:pt x="89940" y="438118"/>
                  <a:pt x="76511" y="441517"/>
                  <a:pt x="197708" y="420129"/>
                </a:cubicBezTo>
                <a:cubicBezTo>
                  <a:pt x="223362" y="415602"/>
                  <a:pt x="250173" y="409866"/>
                  <a:pt x="271848" y="395416"/>
                </a:cubicBezTo>
                <a:lnTo>
                  <a:pt x="345989" y="345989"/>
                </a:lnTo>
                <a:cubicBezTo>
                  <a:pt x="358346" y="337751"/>
                  <a:pt x="368651" y="324877"/>
                  <a:pt x="383059" y="321275"/>
                </a:cubicBezTo>
                <a:cubicBezTo>
                  <a:pt x="398900" y="317315"/>
                  <a:pt x="451825" y="305427"/>
                  <a:pt x="469556" y="296562"/>
                </a:cubicBezTo>
                <a:cubicBezTo>
                  <a:pt x="593647" y="234516"/>
                  <a:pt x="404421" y="312120"/>
                  <a:pt x="556054" y="247135"/>
                </a:cubicBezTo>
                <a:cubicBezTo>
                  <a:pt x="568026" y="242004"/>
                  <a:pt x="581738" y="241104"/>
                  <a:pt x="593124" y="234778"/>
                </a:cubicBezTo>
                <a:cubicBezTo>
                  <a:pt x="619088" y="220353"/>
                  <a:pt x="640699" y="198634"/>
                  <a:pt x="667265" y="185351"/>
                </a:cubicBezTo>
                <a:lnTo>
                  <a:pt x="716692" y="160638"/>
                </a:lnTo>
                <a:cubicBezTo>
                  <a:pt x="757371" y="119958"/>
                  <a:pt x="773631" y="108544"/>
                  <a:pt x="803189" y="49427"/>
                </a:cubicBezTo>
                <a:lnTo>
                  <a:pt x="8279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191632" y="4856205"/>
            <a:ext cx="198844" cy="976184"/>
          </a:xfrm>
          <a:custGeom>
            <a:avLst/>
            <a:gdLst>
              <a:gd name="connsiteX0" fmla="*/ 0 w 198844"/>
              <a:gd name="connsiteY0" fmla="*/ 0 h 976184"/>
              <a:gd name="connsiteX1" fmla="*/ 12357 w 198844"/>
              <a:gd name="connsiteY1" fmla="*/ 61784 h 976184"/>
              <a:gd name="connsiteX2" fmla="*/ 24714 w 198844"/>
              <a:gd name="connsiteY2" fmla="*/ 98854 h 976184"/>
              <a:gd name="connsiteX3" fmla="*/ 49427 w 198844"/>
              <a:gd name="connsiteY3" fmla="*/ 333633 h 976184"/>
              <a:gd name="connsiteX4" fmla="*/ 61784 w 198844"/>
              <a:gd name="connsiteY4" fmla="*/ 383060 h 976184"/>
              <a:gd name="connsiteX5" fmla="*/ 74141 w 198844"/>
              <a:gd name="connsiteY5" fmla="*/ 481914 h 976184"/>
              <a:gd name="connsiteX6" fmla="*/ 111211 w 198844"/>
              <a:gd name="connsiteY6" fmla="*/ 593125 h 976184"/>
              <a:gd name="connsiteX7" fmla="*/ 135925 w 198844"/>
              <a:gd name="connsiteY7" fmla="*/ 679622 h 976184"/>
              <a:gd name="connsiteX8" fmla="*/ 160638 w 198844"/>
              <a:gd name="connsiteY8" fmla="*/ 778476 h 976184"/>
              <a:gd name="connsiteX9" fmla="*/ 185352 w 198844"/>
              <a:gd name="connsiteY9" fmla="*/ 877330 h 976184"/>
              <a:gd name="connsiteX10" fmla="*/ 197709 w 198844"/>
              <a:gd name="connsiteY10" fmla="*/ 914400 h 976184"/>
              <a:gd name="connsiteX11" fmla="*/ 197709 w 198844"/>
              <a:gd name="connsiteY11" fmla="*/ 976184 h 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844" h="976184">
                <a:moveTo>
                  <a:pt x="0" y="0"/>
                </a:moveTo>
                <a:cubicBezTo>
                  <a:pt x="4119" y="20595"/>
                  <a:pt x="7263" y="41409"/>
                  <a:pt x="12357" y="61784"/>
                </a:cubicBezTo>
                <a:cubicBezTo>
                  <a:pt x="15516" y="74420"/>
                  <a:pt x="22954" y="85948"/>
                  <a:pt x="24714" y="98854"/>
                </a:cubicBezTo>
                <a:cubicBezTo>
                  <a:pt x="35346" y="176824"/>
                  <a:pt x="30341" y="257291"/>
                  <a:pt x="49427" y="333633"/>
                </a:cubicBezTo>
                <a:cubicBezTo>
                  <a:pt x="53546" y="350109"/>
                  <a:pt x="58992" y="366308"/>
                  <a:pt x="61784" y="383060"/>
                </a:cubicBezTo>
                <a:cubicBezTo>
                  <a:pt x="67243" y="415816"/>
                  <a:pt x="67183" y="449443"/>
                  <a:pt x="74141" y="481914"/>
                </a:cubicBezTo>
                <a:cubicBezTo>
                  <a:pt x="79436" y="506626"/>
                  <a:pt x="102385" y="562234"/>
                  <a:pt x="111211" y="593125"/>
                </a:cubicBezTo>
                <a:cubicBezTo>
                  <a:pt x="119449" y="621957"/>
                  <a:pt x="128199" y="650648"/>
                  <a:pt x="135925" y="679622"/>
                </a:cubicBezTo>
                <a:cubicBezTo>
                  <a:pt x="144677" y="712441"/>
                  <a:pt x="149897" y="746254"/>
                  <a:pt x="160638" y="778476"/>
                </a:cubicBezTo>
                <a:cubicBezTo>
                  <a:pt x="188884" y="863213"/>
                  <a:pt x="155529" y="758041"/>
                  <a:pt x="185352" y="877330"/>
                </a:cubicBezTo>
                <a:cubicBezTo>
                  <a:pt x="188511" y="889966"/>
                  <a:pt x="196093" y="901475"/>
                  <a:pt x="197709" y="914400"/>
                </a:cubicBezTo>
                <a:cubicBezTo>
                  <a:pt x="200264" y="934836"/>
                  <a:pt x="197709" y="955589"/>
                  <a:pt x="197709" y="9761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9873049" y="4522573"/>
            <a:ext cx="395416" cy="1087395"/>
          </a:xfrm>
          <a:custGeom>
            <a:avLst/>
            <a:gdLst>
              <a:gd name="connsiteX0" fmla="*/ 0 w 395416"/>
              <a:gd name="connsiteY0" fmla="*/ 0 h 1087395"/>
              <a:gd name="connsiteX1" fmla="*/ 37070 w 395416"/>
              <a:gd name="connsiteY1" fmla="*/ 61784 h 1087395"/>
              <a:gd name="connsiteX2" fmla="*/ 74140 w 395416"/>
              <a:gd name="connsiteY2" fmla="*/ 86497 h 1087395"/>
              <a:gd name="connsiteX3" fmla="*/ 111210 w 395416"/>
              <a:gd name="connsiteY3" fmla="*/ 123568 h 1087395"/>
              <a:gd name="connsiteX4" fmla="*/ 172994 w 395416"/>
              <a:gd name="connsiteY4" fmla="*/ 185351 h 1087395"/>
              <a:gd name="connsiteX5" fmla="*/ 210065 w 395416"/>
              <a:gd name="connsiteY5" fmla="*/ 259492 h 1087395"/>
              <a:gd name="connsiteX6" fmla="*/ 234778 w 395416"/>
              <a:gd name="connsiteY6" fmla="*/ 296562 h 1087395"/>
              <a:gd name="connsiteX7" fmla="*/ 308919 w 395416"/>
              <a:gd name="connsiteY7" fmla="*/ 432486 h 1087395"/>
              <a:gd name="connsiteX8" fmla="*/ 333632 w 395416"/>
              <a:gd name="connsiteY8" fmla="*/ 506627 h 1087395"/>
              <a:gd name="connsiteX9" fmla="*/ 345989 w 395416"/>
              <a:gd name="connsiteY9" fmla="*/ 543697 h 1087395"/>
              <a:gd name="connsiteX10" fmla="*/ 358346 w 395416"/>
              <a:gd name="connsiteY10" fmla="*/ 605481 h 1087395"/>
              <a:gd name="connsiteX11" fmla="*/ 370702 w 395416"/>
              <a:gd name="connsiteY11" fmla="*/ 642551 h 1087395"/>
              <a:gd name="connsiteX12" fmla="*/ 383059 w 395416"/>
              <a:gd name="connsiteY12" fmla="*/ 691978 h 1087395"/>
              <a:gd name="connsiteX13" fmla="*/ 395416 w 395416"/>
              <a:gd name="connsiteY13" fmla="*/ 877330 h 1087395"/>
              <a:gd name="connsiteX14" fmla="*/ 383059 w 395416"/>
              <a:gd name="connsiteY14" fmla="*/ 1050324 h 1087395"/>
              <a:gd name="connsiteX15" fmla="*/ 370702 w 395416"/>
              <a:gd name="connsiteY15" fmla="*/ 1087395 h 108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16" h="1087395">
                <a:moveTo>
                  <a:pt x="0" y="0"/>
                </a:moveTo>
                <a:cubicBezTo>
                  <a:pt x="12357" y="20595"/>
                  <a:pt x="21440" y="43549"/>
                  <a:pt x="37070" y="61784"/>
                </a:cubicBezTo>
                <a:cubicBezTo>
                  <a:pt x="46735" y="73060"/>
                  <a:pt x="62731" y="76990"/>
                  <a:pt x="74140" y="86497"/>
                </a:cubicBezTo>
                <a:cubicBezTo>
                  <a:pt x="87565" y="97684"/>
                  <a:pt x="100023" y="110143"/>
                  <a:pt x="111210" y="123568"/>
                </a:cubicBezTo>
                <a:cubicBezTo>
                  <a:pt x="162694" y="185349"/>
                  <a:pt x="105035" y="140046"/>
                  <a:pt x="172994" y="185351"/>
                </a:cubicBezTo>
                <a:cubicBezTo>
                  <a:pt x="243819" y="291588"/>
                  <a:pt x="158907" y="157177"/>
                  <a:pt x="210065" y="259492"/>
                </a:cubicBezTo>
                <a:cubicBezTo>
                  <a:pt x="216706" y="272775"/>
                  <a:pt x="227667" y="283525"/>
                  <a:pt x="234778" y="296562"/>
                </a:cubicBezTo>
                <a:cubicBezTo>
                  <a:pt x="318875" y="450741"/>
                  <a:pt x="252470" y="347815"/>
                  <a:pt x="308919" y="432486"/>
                </a:cubicBezTo>
                <a:lnTo>
                  <a:pt x="333632" y="506627"/>
                </a:lnTo>
                <a:cubicBezTo>
                  <a:pt x="337751" y="518984"/>
                  <a:pt x="343435" y="530925"/>
                  <a:pt x="345989" y="543697"/>
                </a:cubicBezTo>
                <a:cubicBezTo>
                  <a:pt x="350108" y="564292"/>
                  <a:pt x="353252" y="585106"/>
                  <a:pt x="358346" y="605481"/>
                </a:cubicBezTo>
                <a:cubicBezTo>
                  <a:pt x="361505" y="618117"/>
                  <a:pt x="367124" y="630027"/>
                  <a:pt x="370702" y="642551"/>
                </a:cubicBezTo>
                <a:cubicBezTo>
                  <a:pt x="375367" y="658880"/>
                  <a:pt x="378940" y="675502"/>
                  <a:pt x="383059" y="691978"/>
                </a:cubicBezTo>
                <a:cubicBezTo>
                  <a:pt x="387178" y="753762"/>
                  <a:pt x="395416" y="815409"/>
                  <a:pt x="395416" y="877330"/>
                </a:cubicBezTo>
                <a:cubicBezTo>
                  <a:pt x="395416" y="935142"/>
                  <a:pt x="389814" y="992908"/>
                  <a:pt x="383059" y="1050324"/>
                </a:cubicBezTo>
                <a:cubicBezTo>
                  <a:pt x="381537" y="1063260"/>
                  <a:pt x="370702" y="1087395"/>
                  <a:pt x="370702" y="1087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8563232" y="4955059"/>
            <a:ext cx="457200" cy="558275"/>
          </a:xfrm>
          <a:custGeom>
            <a:avLst/>
            <a:gdLst>
              <a:gd name="connsiteX0" fmla="*/ 0 w 457200"/>
              <a:gd name="connsiteY0" fmla="*/ 0 h 558275"/>
              <a:gd name="connsiteX1" fmla="*/ 24714 w 457200"/>
              <a:gd name="connsiteY1" fmla="*/ 61784 h 558275"/>
              <a:gd name="connsiteX2" fmla="*/ 37071 w 457200"/>
              <a:gd name="connsiteY2" fmla="*/ 98855 h 558275"/>
              <a:gd name="connsiteX3" fmla="*/ 61784 w 457200"/>
              <a:gd name="connsiteY3" fmla="*/ 135925 h 558275"/>
              <a:gd name="connsiteX4" fmla="*/ 86498 w 457200"/>
              <a:gd name="connsiteY4" fmla="*/ 210065 h 558275"/>
              <a:gd name="connsiteX5" fmla="*/ 111211 w 457200"/>
              <a:gd name="connsiteY5" fmla="*/ 247136 h 558275"/>
              <a:gd name="connsiteX6" fmla="*/ 123568 w 457200"/>
              <a:gd name="connsiteY6" fmla="*/ 284206 h 558275"/>
              <a:gd name="connsiteX7" fmla="*/ 197709 w 457200"/>
              <a:gd name="connsiteY7" fmla="*/ 358346 h 558275"/>
              <a:gd name="connsiteX8" fmla="*/ 234779 w 457200"/>
              <a:gd name="connsiteY8" fmla="*/ 395417 h 558275"/>
              <a:gd name="connsiteX9" fmla="*/ 296563 w 457200"/>
              <a:gd name="connsiteY9" fmla="*/ 457200 h 558275"/>
              <a:gd name="connsiteX10" fmla="*/ 358346 w 457200"/>
              <a:gd name="connsiteY10" fmla="*/ 531341 h 558275"/>
              <a:gd name="connsiteX11" fmla="*/ 395417 w 457200"/>
              <a:gd name="connsiteY11" fmla="*/ 556055 h 558275"/>
              <a:gd name="connsiteX12" fmla="*/ 457200 w 457200"/>
              <a:gd name="connsiteY12" fmla="*/ 556055 h 55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200" h="558275">
                <a:moveTo>
                  <a:pt x="0" y="0"/>
                </a:moveTo>
                <a:cubicBezTo>
                  <a:pt x="8238" y="20595"/>
                  <a:pt x="16926" y="41015"/>
                  <a:pt x="24714" y="61784"/>
                </a:cubicBezTo>
                <a:cubicBezTo>
                  <a:pt x="29288" y="73980"/>
                  <a:pt x="31246" y="87205"/>
                  <a:pt x="37071" y="98855"/>
                </a:cubicBezTo>
                <a:cubicBezTo>
                  <a:pt x="43712" y="112138"/>
                  <a:pt x="55752" y="122354"/>
                  <a:pt x="61784" y="135925"/>
                </a:cubicBezTo>
                <a:cubicBezTo>
                  <a:pt x="72364" y="159730"/>
                  <a:pt x="72048" y="188390"/>
                  <a:pt x="86498" y="210065"/>
                </a:cubicBezTo>
                <a:cubicBezTo>
                  <a:pt x="94736" y="222422"/>
                  <a:pt x="104569" y="233853"/>
                  <a:pt x="111211" y="247136"/>
                </a:cubicBezTo>
                <a:cubicBezTo>
                  <a:pt x="117036" y="258786"/>
                  <a:pt x="115571" y="273925"/>
                  <a:pt x="123568" y="284206"/>
                </a:cubicBezTo>
                <a:cubicBezTo>
                  <a:pt x="145026" y="311794"/>
                  <a:pt x="172995" y="333632"/>
                  <a:pt x="197709" y="358346"/>
                </a:cubicBezTo>
                <a:cubicBezTo>
                  <a:pt x="210066" y="370703"/>
                  <a:pt x="225086" y="380877"/>
                  <a:pt x="234779" y="395417"/>
                </a:cubicBezTo>
                <a:cubicBezTo>
                  <a:pt x="267730" y="444844"/>
                  <a:pt x="247135" y="424249"/>
                  <a:pt x="296563" y="457200"/>
                </a:cubicBezTo>
                <a:cubicBezTo>
                  <a:pt x="320863" y="493651"/>
                  <a:pt x="322667" y="501608"/>
                  <a:pt x="358346" y="531341"/>
                </a:cubicBezTo>
                <a:cubicBezTo>
                  <a:pt x="369755" y="540849"/>
                  <a:pt x="381009" y="552453"/>
                  <a:pt x="395417" y="556055"/>
                </a:cubicBezTo>
                <a:cubicBezTo>
                  <a:pt x="415396" y="561050"/>
                  <a:pt x="436606" y="556055"/>
                  <a:pt x="457200" y="5560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731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E5500</dc:creator>
  <cp:lastModifiedBy>E5500</cp:lastModifiedBy>
  <cp:revision>40</cp:revision>
  <dcterms:created xsi:type="dcterms:W3CDTF">2018-03-02T08:17:10Z</dcterms:created>
  <dcterms:modified xsi:type="dcterms:W3CDTF">2018-03-05T04:52:19Z</dcterms:modified>
</cp:coreProperties>
</file>