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86" r:id="rId4"/>
    <p:sldId id="278" r:id="rId5"/>
    <p:sldId id="279" r:id="rId6"/>
    <p:sldId id="261" r:id="rId7"/>
    <p:sldId id="263" r:id="rId8"/>
    <p:sldId id="271" r:id="rId9"/>
    <p:sldId id="260" r:id="rId10"/>
    <p:sldId id="282" r:id="rId11"/>
    <p:sldId id="277" r:id="rId12"/>
    <p:sldId id="280" r:id="rId13"/>
    <p:sldId id="265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>
        <p:scale>
          <a:sx n="86" d="100"/>
          <a:sy n="86" d="100"/>
        </p:scale>
        <p:origin x="-90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02144-CAD2-4B8B-A0E6-B16EE674A18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C557EE-22D2-4F65-B2C6-86C136C9BEA6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sz="2800" b="1" dirty="0" smtClean="0">
              <a:solidFill>
                <a:srgbClr val="FF0000"/>
              </a:solidFill>
              <a:latin typeface="Arial Black" pitchFamily="34" charset="0"/>
            </a:rPr>
            <a:t>Навчально-методичний комплект</a:t>
          </a:r>
          <a:endParaRPr lang="ru-RU" sz="28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E72F8465-C987-4315-9EB8-DDB669B7AC03}" type="parTrans" cxnId="{BDB269DF-9DC6-4CFA-987B-689DE7DDCE2A}">
      <dgm:prSet/>
      <dgm:spPr/>
      <dgm:t>
        <a:bodyPr/>
        <a:lstStyle/>
        <a:p>
          <a:endParaRPr lang="ru-RU"/>
        </a:p>
      </dgm:t>
    </dgm:pt>
    <dgm:pt modelId="{C695CB68-8B39-429A-A614-06029A18564A}" type="sibTrans" cxnId="{BDB269DF-9DC6-4CFA-987B-689DE7DDCE2A}">
      <dgm:prSet/>
      <dgm:spPr/>
      <dgm:t>
        <a:bodyPr/>
        <a:lstStyle/>
        <a:p>
          <a:endParaRPr lang="ru-RU"/>
        </a:p>
      </dgm:t>
    </dgm:pt>
    <dgm:pt modelId="{09B98B20-CD09-4619-9CE4-7CE0BD1CCFB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 smtClean="0">
              <a:solidFill>
                <a:srgbClr val="7030A0"/>
              </a:solidFill>
              <a:latin typeface="Arial Black" pitchFamily="34" charset="0"/>
            </a:rPr>
            <a:t>Серія: Помічник вихователя ДНЗ</a:t>
          </a:r>
          <a:endParaRPr lang="ru-RU" sz="1800" b="1" dirty="0">
            <a:solidFill>
              <a:srgbClr val="7030A0"/>
            </a:solidFill>
            <a:latin typeface="Arial Black" pitchFamily="34" charset="0"/>
          </a:endParaRPr>
        </a:p>
      </dgm:t>
    </dgm:pt>
    <dgm:pt modelId="{D1614FC9-3B37-44A7-BB46-7F26F4B55218}" type="parTrans" cxnId="{064A6F17-2D6F-4F63-B882-BF215261A4F2}">
      <dgm:prSet/>
      <dgm:spPr/>
      <dgm:t>
        <a:bodyPr/>
        <a:lstStyle/>
        <a:p>
          <a:endParaRPr lang="ru-RU"/>
        </a:p>
      </dgm:t>
    </dgm:pt>
    <dgm:pt modelId="{9F2F9137-9DD9-47CC-A358-664737C4CC35}" type="sibTrans" cxnId="{064A6F17-2D6F-4F63-B882-BF215261A4F2}">
      <dgm:prSet/>
      <dgm:spPr/>
      <dgm:t>
        <a:bodyPr/>
        <a:lstStyle/>
        <a:p>
          <a:endParaRPr lang="ru-RU"/>
        </a:p>
      </dgm:t>
    </dgm:pt>
    <dgm:pt modelId="{ABF64C7B-D802-42AA-BB93-1B15921CD53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1800" b="1" dirty="0" smtClean="0">
              <a:solidFill>
                <a:srgbClr val="7030A0"/>
              </a:solidFill>
              <a:latin typeface="Arial Black" pitchFamily="34" charset="0"/>
            </a:rPr>
            <a:t>Навчальне видання  </a:t>
          </a:r>
          <a:r>
            <a:rPr lang="uk-UA" sz="1800" b="1" dirty="0" err="1" smtClean="0">
              <a:solidFill>
                <a:srgbClr val="7030A0"/>
              </a:solidFill>
              <a:latin typeface="Arial Black" pitchFamily="34" charset="0"/>
            </a:rPr>
            <a:t>“Моя</a:t>
          </a:r>
          <a:r>
            <a:rPr lang="uk-UA" sz="1800" b="1" dirty="0" smtClean="0">
              <a:solidFill>
                <a:srgbClr val="7030A0"/>
              </a:solidFill>
              <a:latin typeface="Arial Black" pitchFamily="34" charset="0"/>
            </a:rPr>
            <a:t> подружка ЗЕБРА”</a:t>
          </a:r>
          <a:endParaRPr lang="ru-RU" sz="1800" b="1" dirty="0">
            <a:solidFill>
              <a:srgbClr val="7030A0"/>
            </a:solidFill>
            <a:latin typeface="Arial Black" pitchFamily="34" charset="0"/>
          </a:endParaRPr>
        </a:p>
      </dgm:t>
    </dgm:pt>
    <dgm:pt modelId="{1C37B711-12DA-4D5E-BEE3-59C03B94234D}" type="parTrans" cxnId="{0DB5D2BE-ED5B-47C1-A7CA-E6C3A54BB321}">
      <dgm:prSet/>
      <dgm:spPr/>
      <dgm:t>
        <a:bodyPr/>
        <a:lstStyle/>
        <a:p>
          <a:endParaRPr lang="ru-RU"/>
        </a:p>
      </dgm:t>
    </dgm:pt>
    <dgm:pt modelId="{1055556A-EE69-406F-807B-8951516C8E64}" type="sibTrans" cxnId="{0DB5D2BE-ED5B-47C1-A7CA-E6C3A54BB321}">
      <dgm:prSet/>
      <dgm:spPr/>
      <dgm:t>
        <a:bodyPr/>
        <a:lstStyle/>
        <a:p>
          <a:endParaRPr lang="ru-RU"/>
        </a:p>
      </dgm:t>
    </dgm:pt>
    <dgm:pt modelId="{C6F2DBDE-2142-4B1D-A048-724709E789F3}" type="pres">
      <dgm:prSet presAssocID="{69A02144-CAD2-4B8B-A0E6-B16EE674A1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CE12B6-8150-4CE8-A7FA-ED44DB8201AA}" type="pres">
      <dgm:prSet presAssocID="{0CC557EE-22D2-4F65-B2C6-86C136C9BEA6}" presName="arrow" presStyleLbl="node1" presStyleIdx="0" presStyleCnt="3" custScaleX="205411" custScaleY="51152" custRadScaleRad="133185" custRadScaleInc="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59018-47D5-466F-8935-AAE11ABA6086}" type="pres">
      <dgm:prSet presAssocID="{09B98B20-CD09-4619-9CE4-7CE0BD1CCFBE}" presName="arrow" presStyleLbl="node1" presStyleIdx="1" presStyleCnt="3" custScaleY="70703" custRadScaleRad="162380" custRadScaleInc="-7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EAAF0-C383-4437-AC3A-8132A8115A73}" type="pres">
      <dgm:prSet presAssocID="{ABF64C7B-D802-42AA-BB93-1B15921CD530}" presName="arrow" presStyleLbl="node1" presStyleIdx="2" presStyleCnt="3" custScaleY="74343" custRadScaleRad="133737" custRadScaleInc="7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598D21-0483-40AB-B397-835BA5310A72}" type="presOf" srcId="{69A02144-CAD2-4B8B-A0E6-B16EE674A181}" destId="{C6F2DBDE-2142-4B1D-A048-724709E789F3}" srcOrd="0" destOrd="0" presId="urn:microsoft.com/office/officeart/2005/8/layout/arrow5"/>
    <dgm:cxn modelId="{FABE242D-BFA8-4E83-8061-1211618E1ECB}" type="presOf" srcId="{0CC557EE-22D2-4F65-B2C6-86C136C9BEA6}" destId="{94CE12B6-8150-4CE8-A7FA-ED44DB8201AA}" srcOrd="0" destOrd="0" presId="urn:microsoft.com/office/officeart/2005/8/layout/arrow5"/>
    <dgm:cxn modelId="{064A6F17-2D6F-4F63-B882-BF215261A4F2}" srcId="{69A02144-CAD2-4B8B-A0E6-B16EE674A181}" destId="{09B98B20-CD09-4619-9CE4-7CE0BD1CCFBE}" srcOrd="1" destOrd="0" parTransId="{D1614FC9-3B37-44A7-BB46-7F26F4B55218}" sibTransId="{9F2F9137-9DD9-47CC-A358-664737C4CC35}"/>
    <dgm:cxn modelId="{0DB5D2BE-ED5B-47C1-A7CA-E6C3A54BB321}" srcId="{69A02144-CAD2-4B8B-A0E6-B16EE674A181}" destId="{ABF64C7B-D802-42AA-BB93-1B15921CD530}" srcOrd="2" destOrd="0" parTransId="{1C37B711-12DA-4D5E-BEE3-59C03B94234D}" sibTransId="{1055556A-EE69-406F-807B-8951516C8E64}"/>
    <dgm:cxn modelId="{EF904628-110A-4938-BFBC-48ED0404CCD4}" type="presOf" srcId="{09B98B20-CD09-4619-9CE4-7CE0BD1CCFBE}" destId="{ED359018-47D5-466F-8935-AAE11ABA6086}" srcOrd="0" destOrd="0" presId="urn:microsoft.com/office/officeart/2005/8/layout/arrow5"/>
    <dgm:cxn modelId="{0AB680BC-BE27-42E1-966A-A472A109A8F5}" type="presOf" srcId="{ABF64C7B-D802-42AA-BB93-1B15921CD530}" destId="{F28EAAF0-C383-4437-AC3A-8132A8115A73}" srcOrd="0" destOrd="0" presId="urn:microsoft.com/office/officeart/2005/8/layout/arrow5"/>
    <dgm:cxn modelId="{BDB269DF-9DC6-4CFA-987B-689DE7DDCE2A}" srcId="{69A02144-CAD2-4B8B-A0E6-B16EE674A181}" destId="{0CC557EE-22D2-4F65-B2C6-86C136C9BEA6}" srcOrd="0" destOrd="0" parTransId="{E72F8465-C987-4315-9EB8-DDB669B7AC03}" sibTransId="{C695CB68-8B39-429A-A614-06029A18564A}"/>
    <dgm:cxn modelId="{26F8F1C5-7ADB-471D-AC1B-88C26489559C}" type="presParOf" srcId="{C6F2DBDE-2142-4B1D-A048-724709E789F3}" destId="{94CE12B6-8150-4CE8-A7FA-ED44DB8201AA}" srcOrd="0" destOrd="0" presId="urn:microsoft.com/office/officeart/2005/8/layout/arrow5"/>
    <dgm:cxn modelId="{A747C0FA-1E22-41B1-9D9C-83E32F6BFEBA}" type="presParOf" srcId="{C6F2DBDE-2142-4B1D-A048-724709E789F3}" destId="{ED359018-47D5-466F-8935-AAE11ABA6086}" srcOrd="1" destOrd="0" presId="urn:microsoft.com/office/officeart/2005/8/layout/arrow5"/>
    <dgm:cxn modelId="{88776FEB-1FB2-4424-BBC2-7C75647466A0}" type="presParOf" srcId="{C6F2DBDE-2142-4B1D-A048-724709E789F3}" destId="{F28EAAF0-C383-4437-AC3A-8132A8115A73}" srcOrd="2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CE12B6-8150-4CE8-A7FA-ED44DB8201AA}">
      <dsp:nvSpPr>
        <dsp:cNvPr id="0" name=""/>
        <dsp:cNvSpPr/>
      </dsp:nvSpPr>
      <dsp:spPr>
        <a:xfrm>
          <a:off x="1475655" y="0"/>
          <a:ext cx="6429067" cy="160098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rgbClr val="FF0000"/>
              </a:solidFill>
              <a:latin typeface="Arial Black" pitchFamily="34" charset="0"/>
            </a:rPr>
            <a:t>Навчально-методичний комплект</a:t>
          </a:r>
          <a:endParaRPr lang="ru-RU" sz="28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1475655" y="0"/>
        <a:ext cx="6429067" cy="1600983"/>
      </dsp:txXfrm>
    </dsp:sp>
    <dsp:sp modelId="{ED359018-47D5-466F-8935-AAE11ABA6086}">
      <dsp:nvSpPr>
        <dsp:cNvPr id="0" name=""/>
        <dsp:cNvSpPr/>
      </dsp:nvSpPr>
      <dsp:spPr>
        <a:xfrm rot="7200000">
          <a:off x="5838393" y="3561050"/>
          <a:ext cx="3129855" cy="2212901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7030A0"/>
              </a:solidFill>
              <a:latin typeface="Arial Black" pitchFamily="34" charset="0"/>
            </a:rPr>
            <a:t>Серія: Помічник вихователя ДНЗ</a:t>
          </a:r>
          <a:endParaRPr lang="ru-RU" sz="1800" b="1" kern="1200" dirty="0">
            <a:solidFill>
              <a:srgbClr val="7030A0"/>
            </a:solidFill>
            <a:latin typeface="Arial Black" pitchFamily="34" charset="0"/>
          </a:endParaRPr>
        </a:p>
      </dsp:txBody>
      <dsp:txXfrm rot="7200000">
        <a:off x="5838393" y="3561050"/>
        <a:ext cx="3129855" cy="2212901"/>
      </dsp:txXfrm>
    </dsp:sp>
    <dsp:sp modelId="{F28EAAF0-C383-4437-AC3A-8132A8115A73}">
      <dsp:nvSpPr>
        <dsp:cNvPr id="0" name=""/>
        <dsp:cNvSpPr/>
      </dsp:nvSpPr>
      <dsp:spPr>
        <a:xfrm rot="14400000">
          <a:off x="404596" y="3321211"/>
          <a:ext cx="3129855" cy="2326828"/>
        </a:xfrm>
        <a:prstGeom prst="downArrow">
          <a:avLst>
            <a:gd name="adj1" fmla="val 50000"/>
            <a:gd name="adj2" fmla="val 35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7030A0"/>
              </a:solidFill>
              <a:latin typeface="Arial Black" pitchFamily="34" charset="0"/>
            </a:rPr>
            <a:t>Навчальне видання  </a:t>
          </a:r>
          <a:r>
            <a:rPr lang="uk-UA" sz="1800" b="1" kern="1200" dirty="0" err="1" smtClean="0">
              <a:solidFill>
                <a:srgbClr val="7030A0"/>
              </a:solidFill>
              <a:latin typeface="Arial Black" pitchFamily="34" charset="0"/>
            </a:rPr>
            <a:t>“Моя</a:t>
          </a:r>
          <a:r>
            <a:rPr lang="uk-UA" sz="1800" b="1" kern="1200" dirty="0" smtClean="0">
              <a:solidFill>
                <a:srgbClr val="7030A0"/>
              </a:solidFill>
              <a:latin typeface="Arial Black" pitchFamily="34" charset="0"/>
            </a:rPr>
            <a:t> подружка ЗЕБРА”</a:t>
          </a:r>
          <a:endParaRPr lang="ru-RU" sz="1800" b="1" kern="1200" dirty="0">
            <a:solidFill>
              <a:srgbClr val="7030A0"/>
            </a:solidFill>
            <a:latin typeface="Arial Black" pitchFamily="34" charset="0"/>
          </a:endParaRPr>
        </a:p>
      </dsp:txBody>
      <dsp:txXfrm rot="14400000">
        <a:off x="404596" y="3321211"/>
        <a:ext cx="3129855" cy="2326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5"/>
            <a:ext cx="8187620" cy="3888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Righ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pc="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ПРЕЗЕНТАЦІЯ</a:t>
            </a:r>
          </a:p>
          <a:p>
            <a:pPr algn="ctr"/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НАВЧАЛЬНО – МЕТОДИЧНОГО КОМПЛЕКТУ (НМК)</a:t>
            </a:r>
          </a:p>
          <a:p>
            <a:pPr algn="ctr"/>
            <a:r>
              <a:rPr lang="uk-UA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«Формування навичок та вмінь з безпеки життєдіяльності в дітей старшого дошкільного віку»</a:t>
            </a:r>
            <a:endParaRPr lang="ru-RU" sz="3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88640"/>
            <a:ext cx="2808312" cy="547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Автор: ПАСІЧНИК К. І.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Текст 6"/>
          <p:cNvSpPr txBox="1">
            <a:spLocks/>
          </p:cNvSpPr>
          <p:nvPr/>
        </p:nvSpPr>
        <p:spPr>
          <a:xfrm>
            <a:off x="4067944" y="188640"/>
            <a:ext cx="4660480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400" b="1" cap="none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СХВАЛЕНО ДО ВИКОРИСТАННЯ В ДНЗ КОМІСІЄЮ З ДОШКІЛЬНОЇ ПЕДАГОГІКИ ТА ПСИХОЛОГІЇ НАУКОВО–МЕТОДИЧНОЇ РАДИ З ПИТАНЬ ОСВІТИ </a:t>
            </a:r>
            <a:r>
              <a:rPr lang="en-US" sz="1400" b="1" cap="none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uk-UA" sz="1400" b="1" cap="none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МІНІСТЕРСТВА ОСВІТИ І НАУКИ УКРАЇНИ         </a:t>
            </a:r>
            <a:r>
              <a:rPr lang="uk-UA" sz="1400" b="1" cap="none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  <a:endParaRPr lang="ru-RU" sz="1400" b="1" cap="none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6021288"/>
            <a:ext cx="2791114" cy="5656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Київ, «ГЕНЕЗА», 2014</a:t>
            </a:r>
            <a:endParaRPr lang="ru-RU" sz="1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 rot="1995563">
            <a:off x="2444198" y="42052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526490">
            <a:off x="5240733" y="42716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3563888" y="14127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1800" y="332656"/>
            <a:ext cx="2016224" cy="11304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Arial Black" pitchFamily="34" charset="0"/>
              </a:rPr>
              <a:t>Можлива попередня робота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5085184"/>
            <a:ext cx="2592288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Arial Black" pitchFamily="34" charset="0"/>
              </a:rPr>
              <a:t>Рекомендована художня література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2204864"/>
            <a:ext cx="165618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b="1" dirty="0" smtClean="0">
                <a:solidFill>
                  <a:srgbClr val="7030A0"/>
                </a:solidFill>
                <a:latin typeface="Arial Black" pitchFamily="34" charset="0"/>
              </a:rPr>
              <a:t>Пам’ятки з БЖД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16216" y="1124744"/>
            <a:ext cx="2448272" cy="4248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Arial Black" pitchFamily="34" charset="0"/>
              </a:rPr>
              <a:t>Актуальні запитання для обговорення:</a:t>
            </a:r>
          </a:p>
          <a:p>
            <a:pPr algn="ctr">
              <a:buFontTx/>
              <a:buChar char="-"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І-</a:t>
            </a:r>
            <a:r>
              <a:rPr lang="uk-UA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</a:rPr>
              <a:t>Запитання загального позитивного сприйняття сюжету ;</a:t>
            </a:r>
          </a:p>
          <a:p>
            <a:pPr algn="ctr">
              <a:buFontTx/>
              <a:buChar char="-"/>
            </a:pPr>
            <a:r>
              <a:rPr lang="uk-UA" sz="1600" b="1" dirty="0" smtClean="0">
                <a:solidFill>
                  <a:srgbClr val="FF0000"/>
                </a:solidFill>
                <a:latin typeface="Arial Black" pitchFamily="34" charset="0"/>
              </a:rPr>
              <a:t>ІІ-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</a:rPr>
              <a:t> Запитання для розкриття сюжету конкретної картини;</a:t>
            </a:r>
          </a:p>
          <a:p>
            <a:pPr algn="ctr">
              <a:buFontTx/>
              <a:buChar char="-"/>
            </a:pPr>
            <a:r>
              <a:rPr lang="uk-UA" sz="1600" b="1" dirty="0" smtClean="0">
                <a:solidFill>
                  <a:srgbClr val="FF0000"/>
                </a:solidFill>
                <a:latin typeface="Arial Black" pitchFamily="34" charset="0"/>
              </a:rPr>
              <a:t>ІІІ-</a:t>
            </a:r>
            <a:r>
              <a:rPr lang="uk-UA" sz="1600" b="1" dirty="0" smtClean="0">
                <a:solidFill>
                  <a:srgbClr val="002060"/>
                </a:solidFill>
                <a:latin typeface="Arial Black" pitchFamily="34" charset="0"/>
              </a:rPr>
              <a:t> запитання по БЖД.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5157192"/>
            <a:ext cx="2736304" cy="129614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  <a:latin typeface="Arial Black" pitchFamily="34" charset="0"/>
              </a:rPr>
              <a:t>Дидактичні ігри та вправи з </a:t>
            </a:r>
            <a:r>
              <a:rPr lang="uk-UA" sz="2000" b="1" dirty="0" err="1" smtClean="0">
                <a:solidFill>
                  <a:srgbClr val="7030A0"/>
                </a:solidFill>
                <a:latin typeface="Arial Black" pitchFamily="34" charset="0"/>
              </a:rPr>
              <a:t>“</a:t>
            </a:r>
            <a:r>
              <a:rPr lang="uk-UA" sz="2000" b="1" dirty="0" err="1" smtClean="0">
                <a:solidFill>
                  <a:srgbClr val="FF0000"/>
                </a:solidFill>
                <a:latin typeface="Arial Black" pitchFamily="34" charset="0"/>
              </a:rPr>
              <a:t>Помагайчиком</a:t>
            </a:r>
            <a:r>
              <a:rPr lang="uk-UA" sz="2000" b="1" dirty="0" smtClean="0">
                <a:solidFill>
                  <a:srgbClr val="FF0000"/>
                </a:solidFill>
                <a:latin typeface="Arial Black" pitchFamily="34" charset="0"/>
              </a:rPr>
              <a:t> від ЗЕБРИ</a:t>
            </a:r>
            <a:r>
              <a:rPr lang="uk-UA" sz="2000" b="1" dirty="0" smtClean="0">
                <a:solidFill>
                  <a:srgbClr val="7030A0"/>
                </a:solidFill>
                <a:latin typeface="Arial Black" pitchFamily="34" charset="0"/>
              </a:rPr>
              <a:t>”</a:t>
            </a:r>
            <a:endParaRPr lang="ru-RU" sz="20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4022301">
            <a:off x="6163554" y="220054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7557722">
            <a:off x="1699596" y="29911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276872"/>
            <a:ext cx="3888432" cy="20882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МЕТОДИЧНІ РЕКОМЕНДАЦІЇ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Рисунок 10" descr="img181"/>
          <p:cNvPicPr/>
          <p:nvPr/>
        </p:nvPicPr>
        <p:blipFill>
          <a:blip r:embed="rId2" cstate="print"/>
          <a:srcRect l="25882" t="-661"/>
          <a:stretch>
            <a:fillRect/>
          </a:stretch>
        </p:blipFill>
        <p:spPr bwMode="auto">
          <a:xfrm>
            <a:off x="2267744" y="2276872"/>
            <a:ext cx="1152128" cy="2016224"/>
          </a:xfrm>
          <a:prstGeom prst="rect">
            <a:avLst/>
          </a:prstGeom>
          <a:noFill/>
          <a:ln w="9525" algn="in">
            <a:solidFill>
              <a:srgbClr val="0070C0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  <p:bldP spid="17" grpId="0" build="allAtOnce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727280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800" spc="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Альбом розвивальних вправ і завдань</a:t>
            </a:r>
          </a:p>
        </p:txBody>
      </p:sp>
      <p:pic>
        <p:nvPicPr>
          <p:cNvPr id="3" name="Picture 2" descr="E:\Пасічник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9422" cy="481986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Прямоугольник 3"/>
          <p:cNvSpPr/>
          <p:nvPr/>
        </p:nvSpPr>
        <p:spPr>
          <a:xfrm>
            <a:off x="1043608" y="2060848"/>
            <a:ext cx="7272808" cy="37856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6000" spc="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Більше 50вправ та завдань на</a:t>
            </a:r>
          </a:p>
          <a:p>
            <a:pPr algn="ctr"/>
            <a:r>
              <a:rPr lang="uk-UA" sz="6000" spc="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48 аркушах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for monday\stuff.jpg"/>
          <p:cNvPicPr>
            <a:picLocks noChangeAspect="1" noChangeArrowheads="1"/>
          </p:cNvPicPr>
          <p:nvPr/>
        </p:nvPicPr>
        <p:blipFill>
          <a:blip r:embed="rId2" cstate="print"/>
          <a:srcRect t="10080" r="7391" b="7161"/>
          <a:stretch>
            <a:fillRect/>
          </a:stretch>
        </p:blipFill>
        <p:spPr bwMode="auto">
          <a:xfrm>
            <a:off x="1115616" y="1628800"/>
            <a:ext cx="7056784" cy="472970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907704" y="631141"/>
            <a:ext cx="554461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3600" spc="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Додатки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812361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АЛГОРИТМ РОБОТИ З НАВЧАЛЬНО  - МЕТОДИЧНИМ КОМПЛЕКТОМ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38"/>
          <p:cNvSpPr txBox="1">
            <a:spLocks/>
          </p:cNvSpPr>
          <p:nvPr/>
        </p:nvSpPr>
        <p:spPr>
          <a:xfrm>
            <a:off x="395536" y="1484784"/>
            <a:ext cx="8388634" cy="4968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uk-UA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Розглянути сюжет картини.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2. </a:t>
            </a:r>
            <a:r>
              <a:rPr kumimoji="0" lang="uk-UA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Опрацювати методичні рекомендації: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а)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ознайомитися з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можливою попередньою роботою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 розгляду картини;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б)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відібрати 7 – 10 запропонованих 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актуальних запитань для обговорення: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запитання загального позитивного сприйняття сюжету усіх картин;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	- запитання для розкриття сюжету конкретної картини;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	- запитання по БЖД, що випливають з сюжету конкретної картини.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в)</a:t>
            </a:r>
            <a:r>
              <a:rPr lang="uk-UA" sz="7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ознайомитися та вибрати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дидактичні вправи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 можливими варіативними завданнями і4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«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ПОМАГАЙЧИКОМ ВІД ЗЕБРИ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г)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переглянути запропоновану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художню літературу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д)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продивитися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пам’ятки з БЖД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рекомендовані дорослим.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  <a:r>
              <a:rPr kumimoji="0" lang="uk-UA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</a:t>
            </a:r>
            <a:r>
              <a:rPr kumimoji="0" lang="uk-UA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Проаналізувати весь опрацьований матеріал та вибрати 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	</a:t>
            </a:r>
            <a:r>
              <a:rPr kumimoji="0" lang="uk-UA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запропонований варіант, або продумати свій хід роботи.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uk-UA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5688632" cy="1800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spc="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Дякую за увагу</a:t>
            </a:r>
            <a:endParaRPr lang="ru-RU" sz="3600" spc="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2" descr="E:\Пасічник\Комплект Пасічник.jpg"/>
          <p:cNvPicPr>
            <a:picLocks noChangeAspect="1" noChangeArrowheads="1"/>
          </p:cNvPicPr>
          <p:nvPr/>
        </p:nvPicPr>
        <p:blipFill>
          <a:blip r:embed="rId2" cstate="print"/>
          <a:srcRect l="1447" b="40550"/>
          <a:stretch>
            <a:fillRect/>
          </a:stretch>
        </p:blipFill>
        <p:spPr bwMode="auto">
          <a:xfrm>
            <a:off x="251520" y="3284984"/>
            <a:ext cx="3190255" cy="278092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 descr="img181"/>
          <p:cNvPicPr/>
          <p:nvPr/>
        </p:nvPicPr>
        <p:blipFill>
          <a:blip r:embed="rId3" cstate="print"/>
          <a:srcRect l="25882" t="-661"/>
          <a:stretch>
            <a:fillRect/>
          </a:stretch>
        </p:blipFill>
        <p:spPr bwMode="auto">
          <a:xfrm>
            <a:off x="3779912" y="3356992"/>
            <a:ext cx="1656184" cy="2376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 descr="C:\Users\Admin\Documents\ЖЦРД №53\Нові документи\ДОСВІД ПЕДАГОГІВ\Пасічник\Пасічник\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1872208" cy="256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7704" y="188640"/>
            <a:ext cx="5256584" cy="9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Завдання </a:t>
            </a:r>
            <a:r>
              <a:rPr lang="uk-UA" sz="60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нмк</a:t>
            </a:r>
            <a:r>
              <a:rPr lang="uk-UA" sz="6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ru-RU" sz="6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1412776"/>
            <a:ext cx="8604448" cy="5184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Допомогти дорослим виховувати свідоме та відповідальне ставлення до свого здоров’я та безпеки життєдіяльності. 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Дати дитині зрозуміти, що одне і те ж явище, предмет чи ситуація можуть бути як безпечними, так і небезпечними,  і все залежить від своїх власних дій та дій оточуючих. 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Формувати у малюків вміння Вдумливо оцінювати ситуацію</a:t>
            </a:r>
            <a:r>
              <a:rPr lang="en-US" sz="1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uk-UA" sz="1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що склалася, передбачати наслідки своїх вчинків та ДІЙ, приймати обдумані рішення, чинити так, як безпечно. </a:t>
            </a:r>
          </a:p>
          <a:p>
            <a:pPr marL="285750" indent="-285750" algn="just">
              <a:buFont typeface="Wingdings" panose="05000000000000000000" pitchFamily="2" charset="2"/>
              <a:buChar char="v"/>
              <a:defRPr/>
            </a:pPr>
            <a:r>
              <a:rPr lang="uk-UA" sz="17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Сприяти формуванню у дошкільнят чітких уявлень про максимально безпечні умови перебування в навколишньому світі та виробити чіткі стереотипи безпечної поведінки.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uk-UA" sz="17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ebra"/>
          <p:cNvPicPr>
            <a:picLocks noChangeAspect="1" noChangeArrowheads="1"/>
          </p:cNvPicPr>
          <p:nvPr/>
        </p:nvPicPr>
        <p:blipFill>
          <a:blip r:embed="rId2" cstate="print"/>
          <a:srcRect l="2167" t="31271" r="5333" b="6876"/>
          <a:stretch>
            <a:fillRect/>
          </a:stretch>
        </p:blipFill>
        <p:spPr bwMode="auto">
          <a:xfrm flipH="1">
            <a:off x="827584" y="1556792"/>
            <a:ext cx="763641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" name="Схема 1"/>
          <p:cNvGraphicFramePr/>
          <p:nvPr/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88640"/>
            <a:ext cx="628945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spc="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НМК</a:t>
            </a:r>
            <a:r>
              <a:rPr lang="uk-UA" sz="3600" spc="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ОБ’ЄДНУЄ</a:t>
            </a:r>
            <a:endParaRPr lang="ru-RU" sz="3600" spc="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79512" y="1268760"/>
            <a:ext cx="3600399" cy="1435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Альбом демонстраційних картин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Picture 2" descr="E:\Пасічник\Комплект Пасічник.jpg"/>
          <p:cNvPicPr>
            <a:picLocks noChangeAspect="1" noChangeArrowheads="1"/>
          </p:cNvPicPr>
          <p:nvPr/>
        </p:nvPicPr>
        <p:blipFill>
          <a:blip r:embed="rId2" cstate="print"/>
          <a:srcRect l="1447" b="40550"/>
          <a:stretch>
            <a:fillRect/>
          </a:stretch>
        </p:blipFill>
        <p:spPr bwMode="auto">
          <a:xfrm>
            <a:off x="251520" y="3284984"/>
            <a:ext cx="3190255" cy="278092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sp>
        <p:nvSpPr>
          <p:cNvPr id="5" name="Текст 5"/>
          <p:cNvSpPr txBox="1">
            <a:spLocks/>
          </p:cNvSpPr>
          <p:nvPr/>
        </p:nvSpPr>
        <p:spPr>
          <a:xfrm>
            <a:off x="3059832" y="1628800"/>
            <a:ext cx="3600400" cy="13888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Методичні рекомендації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Рисунок 5" descr="img181"/>
          <p:cNvPicPr/>
          <p:nvPr/>
        </p:nvPicPr>
        <p:blipFill>
          <a:blip r:embed="rId3" cstate="print"/>
          <a:srcRect l="25882" t="-661"/>
          <a:stretch>
            <a:fillRect/>
          </a:stretch>
        </p:blipFill>
        <p:spPr bwMode="auto">
          <a:xfrm>
            <a:off x="3779912" y="3356992"/>
            <a:ext cx="1656184" cy="237626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  <p:sp>
        <p:nvSpPr>
          <p:cNvPr id="7" name="Текст 7"/>
          <p:cNvSpPr txBox="1">
            <a:spLocks/>
          </p:cNvSpPr>
          <p:nvPr/>
        </p:nvSpPr>
        <p:spPr>
          <a:xfrm>
            <a:off x="5543600" y="2060848"/>
            <a:ext cx="3600400" cy="13888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Альбом розвивальних вправ та завдань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7" descr="C:\Users\Admin\Documents\ЖЦРД №53\Нові документи\ДОСВІД ПЕДАГОГІВ\Пасічник\Пасічник\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1872208" cy="256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332656"/>
            <a:ext cx="8352928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dirty="0" smtClean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Альбом демонстраційних картин: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000" dirty="0" smtClean="0">
                <a:solidFill>
                  <a:srgbClr val="7030A0"/>
                </a:solidFill>
                <a:latin typeface="Arial Black" panose="020B0A04020102020204" pitchFamily="34" charset="0"/>
                <a:ea typeface="+mj-ea"/>
                <a:cs typeface="+mj-cs"/>
              </a:rPr>
              <a:t>11 плакатів (60х84см)</a:t>
            </a: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5" name="Picture 2" descr="E:\Пасічник\Комплект Пасічник.jpg"/>
          <p:cNvPicPr>
            <a:picLocks noChangeAspect="1" noChangeArrowheads="1"/>
          </p:cNvPicPr>
          <p:nvPr/>
        </p:nvPicPr>
        <p:blipFill>
          <a:blip r:embed="rId2" cstate="print"/>
          <a:srcRect l="1447" b="40550"/>
          <a:stretch>
            <a:fillRect/>
          </a:stretch>
        </p:blipFill>
        <p:spPr bwMode="auto">
          <a:xfrm>
            <a:off x="1187624" y="1585407"/>
            <a:ext cx="6912768" cy="527259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Below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352928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  <a:sp3d>
            <a:bevelT w="152400" h="50800" prst="softRound"/>
          </a:sp3d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Безпека в побуті та на ігровому майданчику у дворі</a:t>
            </a: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611560" y="1484784"/>
            <a:ext cx="3960440" cy="11347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Велика й дружна в нас сім’я, ми про безпеку дбаємо щодня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97" t="4378" r="7415" b="5430"/>
          <a:stretch/>
        </p:blipFill>
        <p:spPr>
          <a:xfrm>
            <a:off x="395536" y="3068960"/>
            <a:ext cx="4430634" cy="315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4644008" y="1484784"/>
            <a:ext cx="3921258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Є у нас майданчик у дворі, добре буде тут тобі й мені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932" t="4365" r="4557" b="5756"/>
          <a:stretch/>
        </p:blipFill>
        <p:spPr>
          <a:xfrm>
            <a:off x="4427984" y="3068960"/>
            <a:ext cx="4392487" cy="312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1" y="116632"/>
            <a:ext cx="8640959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  <a:sp3d>
            <a:bevelT w="152400" h="50800" prst="softRound"/>
          </a:sp3d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 smtClean="0"/>
              <a:t> </a:t>
            </a:r>
            <a:r>
              <a:rPr lang="uk-UA" sz="2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серія картин</a:t>
            </a:r>
          </a:p>
          <a:p>
            <a:r>
              <a:rPr lang="uk-UA" sz="3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безпека на ігровому майданчику у дитячому садку в різні пори року</a:t>
            </a:r>
            <a:endParaRPr lang="ru-RU" sz="3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79512" y="1484784"/>
            <a:ext cx="3096344" cy="12581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Ой, не злись даремно, зимо, ти – не зумієш налякати дітвори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1" t="3860" r="7468" b="7544"/>
          <a:stretch/>
        </p:blipFill>
        <p:spPr>
          <a:xfrm>
            <a:off x="179512" y="3573016"/>
            <a:ext cx="3041809" cy="261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3275856" y="1844824"/>
            <a:ext cx="2664296" cy="1141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Навесні ти з майданчиком </a:t>
            </a:r>
            <a:r>
              <a:rPr lang="uk-UA" sz="1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дружи</a:t>
            </a: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66" t="4174" r="4580" b="6716"/>
          <a:stretch/>
        </p:blipFill>
        <p:spPr>
          <a:xfrm>
            <a:off x="3203848" y="3789040"/>
            <a:ext cx="2833379" cy="2327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6012160" y="1700808"/>
            <a:ext cx="2952328" cy="11416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Літо – радісна пора, любить літо дітвора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47" t="7021" r="9919" b="4738"/>
          <a:stretch/>
        </p:blipFill>
        <p:spPr>
          <a:xfrm>
            <a:off x="6084168" y="3573016"/>
            <a:ext cx="2914086" cy="2555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712968" cy="1306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  <a:sp3d>
            <a:bevelT w="152400" h="50800" prst="softRound"/>
          </a:sp3d>
        </p:spPr>
        <p:txBody>
          <a:bodyPr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Серія картин</a:t>
            </a:r>
          </a:p>
          <a:p>
            <a:r>
              <a:rPr lang="uk-UA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Безпека дорожнього руху у місті</a:t>
            </a:r>
            <a:br>
              <a:rPr lang="uk-UA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та в сільській місцевості</a:t>
            </a:r>
            <a:endParaRPr lang="ru-RU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05" t="3441" r="5139" b="4592"/>
          <a:stretch/>
        </p:blipFill>
        <p:spPr>
          <a:xfrm>
            <a:off x="179512" y="3284984"/>
            <a:ext cx="3024336" cy="261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11"/>
          <p:cNvSpPr txBox="1">
            <a:spLocks/>
          </p:cNvSpPr>
          <p:nvPr/>
        </p:nvSpPr>
        <p:spPr>
          <a:xfrm>
            <a:off x="179512" y="1628800"/>
            <a:ext cx="3082951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Цікаво містом мандрувати, якщо правила безпеки будеш знати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70" t="377" r="7426" b="-2128"/>
          <a:stretch/>
        </p:blipFill>
        <p:spPr>
          <a:xfrm>
            <a:off x="3131841" y="3356992"/>
            <a:ext cx="3012356" cy="258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3275856" y="1700808"/>
            <a:ext cx="2808312" cy="1368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Я горджусь своїм селом, в мене траса за вікном.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97" t="5088" r="7818" b="6140"/>
          <a:stretch/>
        </p:blipFill>
        <p:spPr>
          <a:xfrm>
            <a:off x="6012160" y="3573016"/>
            <a:ext cx="2952328" cy="2557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 6"/>
          <p:cNvSpPr txBox="1">
            <a:spLocks/>
          </p:cNvSpPr>
          <p:nvPr/>
        </p:nvSpPr>
        <p:spPr>
          <a:xfrm>
            <a:off x="6084168" y="1844824"/>
            <a:ext cx="2843808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isometricOffAxis1Righ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Щоб не сталося біди, на дорогу гратися не йди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30226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perspectiveBelow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Безпека поводження з комахами, бездомними тваринами,</a:t>
            </a:r>
            <a:br>
              <a:rPr lang="uk-UA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uk-UA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в лісі, біля водойми</a:t>
            </a:r>
            <a:endParaRPr lang="ru-RU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79512" y="1628800"/>
            <a:ext cx="2873593" cy="1152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Ліс привітно тих стрічає, хто про нього гарно дбає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64" t="5790" r="6066" b="4562"/>
          <a:stretch/>
        </p:blipFill>
        <p:spPr>
          <a:xfrm>
            <a:off x="179512" y="3284984"/>
            <a:ext cx="3010154" cy="25097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6012160" y="1628800"/>
            <a:ext cx="2921999" cy="1185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perspectiveLef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Манить річка і ставок, жовтий тепленький пісок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81" t="4211" r="7236" b="5790"/>
          <a:stretch/>
        </p:blipFill>
        <p:spPr>
          <a:xfrm>
            <a:off x="6084168" y="3356992"/>
            <a:ext cx="2875389" cy="2487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6"/>
          <p:cNvSpPr txBox="1">
            <a:spLocks/>
          </p:cNvSpPr>
          <p:nvPr/>
        </p:nvSpPr>
        <p:spPr>
          <a:xfrm>
            <a:off x="3131840" y="1916832"/>
            <a:ext cx="2808312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Коли з мамою гуляю, її слухаю і нікого не чіпаю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40" t="2065" r="4653" b="4874"/>
          <a:stretch/>
        </p:blipFill>
        <p:spPr>
          <a:xfrm>
            <a:off x="3275856" y="3717032"/>
            <a:ext cx="2740186" cy="2362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2247</TotalTime>
  <Words>411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mike</dc:creator>
  <cp:lastModifiedBy>Student</cp:lastModifiedBy>
  <cp:revision>121</cp:revision>
  <dcterms:created xsi:type="dcterms:W3CDTF">2018-02-23T03:39:09Z</dcterms:created>
  <dcterms:modified xsi:type="dcterms:W3CDTF">2018-03-05T11:40:07Z</dcterms:modified>
</cp:coreProperties>
</file>