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9"/>
  </p:notesMasterIdLst>
  <p:sldIdLst>
    <p:sldId id="276" r:id="rId2"/>
    <p:sldId id="277" r:id="rId3"/>
    <p:sldId id="278" r:id="rId4"/>
    <p:sldId id="279" r:id="rId5"/>
    <p:sldId id="280" r:id="rId6"/>
    <p:sldId id="281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82" r:id="rId16"/>
    <p:sldId id="256" r:id="rId17"/>
    <p:sldId id="257" r:id="rId18"/>
    <p:sldId id="258" r:id="rId19"/>
    <p:sldId id="259" r:id="rId20"/>
    <p:sldId id="260" r:id="rId21"/>
    <p:sldId id="262" r:id="rId22"/>
    <p:sldId id="261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93" r:id="rId37"/>
    <p:sldId id="292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3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-319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</a:defRPr>
            </a:lvl1pPr>
          </a:lstStyle>
          <a:p>
            <a:fld id="{5D381753-6A92-4F4B-B54F-30DABEB6455D}" type="datetimeFigureOut">
              <a:rPr lang="ru-RU"/>
              <a:pPr/>
              <a:t>07.03.2018</a:t>
            </a:fld>
            <a:endParaRPr lang="ru-RU"/>
          </a:p>
        </p:txBody>
      </p:sp>
      <p:sp>
        <p:nvSpPr>
          <p:cNvPr id="11162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16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</a:defRPr>
            </a:lvl1pPr>
          </a:lstStyle>
          <a:p>
            <a:fld id="{3065D0C2-3479-4880-BC1D-4B6FE413D16E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65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89080720-CA31-4E6B-A926-245551B06F15}" type="datetimeFigureOut">
              <a:rPr lang="ru-RU"/>
              <a:pPr/>
              <a:t>07.03.2018</a:t>
            </a:fld>
            <a:endParaRPr lang="ru-RU"/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35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624488A-B3B7-41C8-84DB-CDBB0E186341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BFD45C-39F7-49B7-9124-2DAF31554A3C}" type="datetimeFigureOut">
              <a:rPr lang="ru-RU"/>
              <a:pPr/>
              <a:t>07.03.2018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BB42F-9200-4218-93BE-493D33914FFD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22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1CE13A-F5F8-45FB-B4E6-E019625BFBD9}" type="datetimeFigureOut">
              <a:rPr lang="ru-RU"/>
              <a:pPr/>
              <a:t>07.03.2018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7A1BD3-4039-4525-89E6-2890E2769F8A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283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21AEC9-7BF0-4C40-A40D-49C9793B6340}" type="datetimeFigureOut">
              <a:rPr lang="ru-RU"/>
              <a:pPr/>
              <a:t>07.03.2018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83FB44-4C02-418A-8BAA-A9D414CE5A10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042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B01D14-8459-405F-9575-7262C481C1F5}" type="datetimeFigureOut">
              <a:rPr lang="ru-RU"/>
              <a:pPr/>
              <a:t>07.03.2018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3D8470-79A7-45E1-BE5C-5EC7AD2A619D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163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9C32CE-8C4B-454C-A1BF-37A042EDA1AF}" type="datetimeFigureOut">
              <a:rPr lang="ru-RU"/>
              <a:pPr/>
              <a:t>07.03.2018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55D91-F3F6-4A0E-9CED-AD590B49EF1C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550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844090-BE32-46B1-8F1C-FB0720A2D799}" type="datetimeFigureOut">
              <a:rPr lang="ru-RU"/>
              <a:pPr/>
              <a:t>07.03.2018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30DFB-43F9-4F35-9525-E09EB98D3F6A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060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9BE8BE-A594-4A65-A956-EE44ABE2055A}" type="datetimeFigureOut">
              <a:rPr lang="ru-RU"/>
              <a:pPr/>
              <a:t>07.03.2018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2CEAE-7F6F-4726-94CA-4BB8FBD881A5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819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D76A74-CDA6-40DE-BFFB-97607F8EF92B}" type="datetimeFigureOut">
              <a:rPr lang="ru-RU"/>
              <a:pPr/>
              <a:t>07.03.2018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D37AAE-69B3-46E5-AD5E-CDA6C8EC7397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637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7CBB91-F155-4636-9D82-5E0A0C2775BF}" type="datetimeFigureOut">
              <a:rPr lang="ru-RU"/>
              <a:pPr/>
              <a:t>07.03.2018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E89EA-4266-41F5-BFC8-3FD70CA4CDF7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085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9572DC-6E2B-4E59-B5E9-6D231FC1B4B9}" type="datetimeFigureOut">
              <a:rPr lang="ru-RU"/>
              <a:pPr/>
              <a:t>07.03.2018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879A13-7D55-4138-AE8C-9E2499B0E62B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007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69972531-1C3A-42A7-8803-8294FE30AE08}" type="datetimeFigureOut">
              <a:rPr lang="ru-RU"/>
              <a:pPr/>
              <a:t>07.03.2018</a:t>
            </a:fld>
            <a:endParaRPr lang="ru-RU"/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E8267688-6EC1-49E1-BB9A-C90A18116610}" type="slidenum">
              <a:rPr lang="ru-RU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http://korsundruzhba.ck.ua/images/olivci.gif" TargetMode="External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.ua/url?sa=i&amp;rct=j&amp;q=&amp;esrc=s&amp;source=images&amp;cd=&amp;cad=rja&amp;uact=8&amp;ved=0ahUKEwiHg8LLnajYAhVCCpoKHSmxBPYQjRwIBw&amp;url=http%3A%2F%2Fkorsundruzhba.ck.ua%2Fmetodichna-br-skrin-ka%2Fmetodychni-rekomendatsii%2F170-obrazotvorcha-diialnist-iak-chynnyk-vykhovannia-tvorchoi-osobystosti&amp;psig=AOvVaw0MhZyUTbGjXosUdy8N5RvN&amp;ust=1514396674633220" TargetMode="External"/><Relationship Id="rId11" Type="http://schemas.openxmlformats.org/officeDocument/2006/relationships/image" Target="http://cdn.playbuzz.com/cdn/76b377e7-ebb3-45f9-84e0-e26444c77904/670e4f33-4c20-464e-a568-f7aab959f9ef.jpg" TargetMode="External"/><Relationship Id="rId5" Type="http://schemas.openxmlformats.org/officeDocument/2006/relationships/image" Target="../media/image23.jpeg"/><Relationship Id="rId10" Type="http://schemas.openxmlformats.org/officeDocument/2006/relationships/image" Target="../media/image25.jpeg"/><Relationship Id="rId4" Type="http://schemas.openxmlformats.org/officeDocument/2006/relationships/image" Target="../media/image22.jpeg"/><Relationship Id="rId9" Type="http://schemas.openxmlformats.org/officeDocument/2006/relationships/hyperlink" Target="http://www.google.com.ua/url?sa=i&amp;rct=j&amp;q=&amp;esrc=s&amp;source=images&amp;cd=&amp;cad=rja&amp;uact=8&amp;ved=0ahUKEwin28iynajYAhWBYZoKHQn_DVkQjRwIBw&amp;url=http%3A%2F%2Fwww.playbuzz.com%2Fhadleyr11%2Fcan-i-tell-if-you-are-a-boy-or-girl-based-on-your-personality&amp;psig=AOvVaw0MhZyUTbGjXosUdy8N5RvN&amp;ust=1514396674633220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.ua/url?sa=i&amp;rct=j&amp;q=&amp;esrc=s&amp;source=images&amp;cd=&amp;cad=rja&amp;uact=8&amp;ved=0ahUKEwi_5vL53KfYAhVIM5oKHQ51AIoQjRwIBw&amp;url=https%3A%2F%2Frozumnik.jimdo.com%2F%25D1%2586%25D1%2596%25D0%25BA%25D0%25B0%25D0%25B2%25D1%2596-%25D1%2581%25D1%2582%25D0%25B0%25D1%2582%25D1%2582%25D1%2596%2F%25D1%2596%25D0%25B4%25D0%25B5%25D1%2597-%25D1%2582%25D0%25B2%25D0%25BE%25D1%2580%25D1%2587%25D0%25BE%25D1%2581%25D1%2582%25D1%2596-%25D0%25B4%25D0%25BB%25D1%258F-%25D0%25B2%25D1%2581%25D1%2596%25D1%2594%25D1%2597-%25D1%2580%25D0%25BE%25D0%25B4%25D0%25B8%25D0%25BD%25D0%25B8%2F%25D1%2582%25D0%25B2%25D0%25BE%25D1%2580%25D1%2587%25D1%2596%25D1%2581%25D1%2582%25D1%258C-%25D0%25B4%25D0%25BB%25D1%258F-%25D0%25B4%25D0%25B8%25D1%2582%25D0%25B8%25D0%25BD%25D0%25B8-%25D0%25B1%25D0%25B5%25D0%25B7%25D0%25BA%25D1%2580%25D0%25B0%25D1%2597%25D0%25B9-%25D1%2581%25D0%25B2%25D1%2596%25D1%2582-%25D1%2597%25D1%2597-%25D1%2580%25D0%25BE%25D0%25B7%25D0%25B2%25D0%25B8%25D1%2582%25D0%25BA%25D1%2583%2F&amp;psig=AOvVaw2PQzVN1PGq7NcpeUe7fVG1&amp;ust=1514372735206443" TargetMode="External"/><Relationship Id="rId13" Type="http://schemas.openxmlformats.org/officeDocument/2006/relationships/image" Target="../media/image35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hyperlink" Target="http://www.google.com.ua/url?sa=i&amp;rct=j&amp;q=&amp;esrc=s&amp;source=images&amp;cd=&amp;cad=rja&amp;uact=8&amp;ved=0ahUKEwjsnL-33afYAhWIPZoKHZBECI8QjRwIBw&amp;url=http%3A%2F%2Fbezlichporad.in.ua%2Fyak-tvorchist-vplyvaye-na-rozvytok-dytyny-yak-i-chym-dytyna-tvoryty.html&amp;psig=AOvVaw2PQzVN1PGq7NcpeUe7fVG1&amp;ust=1514372735206443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4.jpeg"/><Relationship Id="rId5" Type="http://schemas.openxmlformats.org/officeDocument/2006/relationships/image" Target="../media/image30.jpeg"/><Relationship Id="rId10" Type="http://schemas.openxmlformats.org/officeDocument/2006/relationships/hyperlink" Target="http://www.google.com.ua/url?sa=i&amp;rct=j&amp;q=&amp;esrc=s&amp;source=images&amp;cd=&amp;cad=rja&amp;uact=8&amp;ved=0ahUKEwi_5vL53KfYAhVIM5oKHQ51AIoQjRwIBw&amp;url=http%3A%2F%2Fgofreedownload.net%2Ffree-vector%2Fvector-plant%2Fbucket-tree-geese-vector-rainbow-137593%2F&amp;psig=AOvVaw2PQzVN1PGq7NcpeUe7fVG1&amp;ust=1514372735206443" TargetMode="External"/><Relationship Id="rId4" Type="http://schemas.openxmlformats.org/officeDocument/2006/relationships/image" Target="../media/image29.jpe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hyperlink" Target="https://www.connectfranchise.com/blog-category-list.htm/education-franchise-opportunity-rainbow-pre-school" TargetMode="Externa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ua/url?sa=i&amp;rct=j&amp;q=&amp;esrc=s&amp;source=images&amp;cd=&amp;cad=rja&amp;uact=8&amp;ved=0ahUKEwiJhveJ3qfYAhUDQpoKHW_iAl8QjRwIBw&amp;url=http%3A%2F%2Fped-kopilka.com.ua%2Fblogs%2Flilija-masagutova%2Ftehnika-bezopasnosti.html&amp;psig=AOvVaw2PQzVN1PGq7NcpeUe7fVG1&amp;ust=1514372735206443" TargetMode="External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hyperlink" Target="http://tgt1953.blogspot.com/2013/07/blog-post_24.html" TargetMode="Externa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jpeg"/><Relationship Id="rId7" Type="http://schemas.openxmlformats.org/officeDocument/2006/relationships/hyperlink" Target="http://www.google.com.ua/url?sa=i&amp;rct=j&amp;q=&amp;esrc=s&amp;source=images&amp;cd=&amp;cad=rja&amp;uact=8&amp;ved=0ahUKEwjvs6D63qfYAhWBJ5oKHanLBsUQjRwIBw&amp;url=http%3A%2F%2Flebidka.com.ua%2Fnews%2Fa-351.html&amp;psig=AOvVaw1QUlrET-Sf-p4knh5pAaVE&amp;ust=1514379896019917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google.com.ua/url?sa=i&amp;rct=j&amp;q=&amp;esrc=s&amp;source=images&amp;cd=&amp;cad=rja&amp;uact=8&amp;ved=0ahUKEwiVrr36yNrOAhUBFywKHQ4pCYwQjRwIBw&amp;url=http%3A%2F%2F114.dou.spb.ru%2F&amp;bvm=bv.129759880,d.bGg&amp;psig=AFQjCNE3t7cm9ySDnovHjOKegOT_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000">
                <a:solidFill>
                  <a:schemeClr val="hlink"/>
                </a:solidFill>
                <a:latin typeface="Bookman Old Style" panose="02050604050505020204" pitchFamily="18" charset="0"/>
              </a:rPr>
              <a:t>«Пісочна анімація як ефективний засіб формування комунікативних навичок дітей дошкільного віку»</a:t>
            </a:r>
            <a:endParaRPr lang="ru-RU" sz="3000">
              <a:solidFill>
                <a:schemeClr val="hlin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uk-UA"/>
              <a:t>«Комунікативні навички – це здатність людини взаємодіяти з іншими людьми…». Інакше кажучи, це вміння слухати, висловлювати свої думки, вступати в діалог, доводити, переконувати, пояснювати, відстоювати свою думку, дотримуватися мовної ввічливості, культури спілкування.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r>
              <a:rPr lang="uk-UA" b="1" u="sng"/>
              <a:t>«Дерева в осінньому вбранні»</a:t>
            </a:r>
            <a:endParaRPr lang="ru-RU" b="1" u="sng"/>
          </a:p>
        </p:txBody>
      </p:sp>
      <p:pic>
        <p:nvPicPr>
          <p:cNvPr id="45060" name="Picture 4" descr="IMG_3420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4032250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IMG_3421"/>
          <p:cNvPicPr>
            <a:picLocks noChangeAspect="1" noChangeArrowheads="1"/>
          </p:cNvPicPr>
          <p:nvPr/>
        </p:nvPicPr>
        <p:blipFill>
          <a:blip r:embed="rId3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87663"/>
            <a:ext cx="4256088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r>
              <a:rPr lang="uk-UA" b="1" u="sng"/>
              <a:t>«Зимовий ліс»</a:t>
            </a:r>
            <a:endParaRPr lang="ru-RU" b="1" u="sng"/>
          </a:p>
        </p:txBody>
      </p:sp>
      <p:pic>
        <p:nvPicPr>
          <p:cNvPr id="46084" name="Picture 4" descr="IMG_3425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4176713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IMG_3426"/>
          <p:cNvPicPr>
            <a:picLocks noChangeAspect="1" noChangeArrowheads="1"/>
          </p:cNvPicPr>
          <p:nvPr/>
        </p:nvPicPr>
        <p:blipFill>
          <a:blip r:embed="rId3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349500"/>
            <a:ext cx="4056062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r>
              <a:rPr lang="uk-UA" b="1" u="sng"/>
              <a:t>«Дерево в сніжному вбранні»</a:t>
            </a:r>
            <a:endParaRPr lang="ru-RU" b="1" u="sng"/>
          </a:p>
        </p:txBody>
      </p:sp>
      <p:pic>
        <p:nvPicPr>
          <p:cNvPr id="47108" name="Picture 4" descr="IMG_3422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3889375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IMG_3423"/>
          <p:cNvPicPr>
            <a:picLocks noChangeAspect="1" noChangeArrowheads="1"/>
          </p:cNvPicPr>
          <p:nvPr/>
        </p:nvPicPr>
        <p:blipFill>
          <a:blip r:embed="rId3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01888"/>
            <a:ext cx="393065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33375"/>
            <a:ext cx="8229600" cy="5792788"/>
          </a:xfrm>
        </p:spPr>
        <p:txBody>
          <a:bodyPr/>
          <a:lstStyle/>
          <a:p>
            <a:r>
              <a:rPr lang="uk-UA" b="1" u="sng"/>
              <a:t>«Снігопад»</a:t>
            </a:r>
            <a:endParaRPr lang="ru-RU" b="1" u="sng"/>
          </a:p>
        </p:txBody>
      </p:sp>
      <p:pic>
        <p:nvPicPr>
          <p:cNvPr id="48132" name="Picture 4" descr="IMG_3427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14438"/>
            <a:ext cx="6985000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88913"/>
            <a:ext cx="8229600" cy="5937250"/>
          </a:xfrm>
          <a:noFill/>
          <a:ln/>
        </p:spPr>
        <p:txBody>
          <a:bodyPr/>
          <a:lstStyle/>
          <a:p>
            <a:r>
              <a:rPr lang="uk-UA" b="1" u="sng"/>
              <a:t>Трафарети</a:t>
            </a:r>
            <a:endParaRPr lang="ru-RU" b="1" u="sng"/>
          </a:p>
        </p:txBody>
      </p:sp>
      <p:pic>
        <p:nvPicPr>
          <p:cNvPr id="49158" name="Picture 6" descr="IMG_3517"/>
          <p:cNvPicPr>
            <a:picLocks noChangeAspect="1" noChangeArrowheads="1"/>
          </p:cNvPicPr>
          <p:nvPr/>
        </p:nvPicPr>
        <p:blipFill>
          <a:blip r:embed="rId2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41438"/>
            <a:ext cx="32480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7" descr="IMG_3518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88913"/>
            <a:ext cx="32480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8" descr="IMG_3519"/>
          <p:cNvPicPr>
            <a:picLocks noChangeAspect="1" noChangeArrowheads="1"/>
          </p:cNvPicPr>
          <p:nvPr/>
        </p:nvPicPr>
        <p:blipFill>
          <a:blip r:embed="rId4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21163"/>
            <a:ext cx="32480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9" descr="IMG_3520"/>
          <p:cNvPicPr>
            <a:picLocks noChangeAspect="1" noChangeArrowheads="1"/>
          </p:cNvPicPr>
          <p:nvPr/>
        </p:nvPicPr>
        <p:blipFill>
          <a:blip r:embed="rId5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221163"/>
            <a:ext cx="32480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irc_mi" descr="Картинки по запросу діти і творчість">
            <a:hlinkClick r:id="rId6"/>
          </p:cNvPr>
          <p:cNvPicPr>
            <a:picLocks noChangeAspect="1" noChangeArrowheads="1"/>
          </p:cNvPicPr>
          <p:nvPr/>
        </p:nvPicPr>
        <p:blipFill>
          <a:blip r:embed="rId7" r:link="rId8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149725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irc_mi" descr="Похожее изображение">
            <a:hlinkClick r:id="rId9"/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2095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WordArt 4"/>
          <p:cNvSpPr>
            <a:spLocks noChangeArrowheads="1" noChangeShapeType="1" noTextEdit="1"/>
          </p:cNvSpPr>
          <p:nvPr/>
        </p:nvSpPr>
        <p:spPr bwMode="auto">
          <a:xfrm>
            <a:off x="323850" y="476250"/>
            <a:ext cx="7489825" cy="42497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r>
              <a:rPr lang="ru-RU" sz="3600" kern="10">
                <a:ln/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latin typeface="Impact" panose="020B0806030902050204" pitchFamily="34" charset="0"/>
              </a:rPr>
              <a:t>фоторепортаж</a:t>
            </a:r>
          </a:p>
          <a:p>
            <a:r>
              <a:rPr lang="ru-RU" sz="3600" kern="10">
                <a:ln/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latin typeface="Impact" panose="020B0806030902050204" pitchFamily="34" charset="0"/>
              </a:rPr>
              <a:t>"Дитячі ручки</a:t>
            </a:r>
          </a:p>
          <a:p>
            <a:r>
              <a:rPr lang="ru-RU" sz="3600" kern="10">
                <a:ln/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latin typeface="Impact" panose="020B0806030902050204" pitchFamily="34" charset="0"/>
              </a:rPr>
              <a:t>творять дива"</a:t>
            </a:r>
          </a:p>
        </p:txBody>
      </p:sp>
      <p:pic>
        <p:nvPicPr>
          <p:cNvPr id="39941" name="Picture 5" descr="IMG_3526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3790950"/>
            <a:ext cx="4176713" cy="27559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IMG_2827"/>
          <p:cNvPicPr>
            <a:picLocks noChangeAspect="1" noChangeArrowheads="1"/>
          </p:cNvPicPr>
          <p:nvPr/>
        </p:nvPicPr>
        <p:blipFill>
          <a:blip r:embed="rId2">
            <a:lum bright="3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60350"/>
            <a:ext cx="314325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IMG_28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292735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IMG_2829"/>
          <p:cNvPicPr>
            <a:picLocks noChangeAspect="1" noChangeArrowheads="1"/>
          </p:cNvPicPr>
          <p:nvPr/>
        </p:nvPicPr>
        <p:blipFill>
          <a:blip r:embed="rId4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8"/>
          <a:stretch>
            <a:fillRect/>
          </a:stretch>
        </p:blipFill>
        <p:spPr bwMode="auto">
          <a:xfrm>
            <a:off x="6732588" y="333375"/>
            <a:ext cx="2135187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IMG_28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292600"/>
            <a:ext cx="3144838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IMG_28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708275"/>
            <a:ext cx="2998788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IMG_28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65400"/>
            <a:ext cx="33607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1" descr="Картинки по запросу дитина і творчість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895850"/>
            <a:ext cx="34290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Похожее изображение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8" y="4933781"/>
            <a:ext cx="2788493" cy="19242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3" name="Picture 15" descr="Картинки по запросу дитина і творчість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35896" y="2636912"/>
            <a:ext cx="2087513" cy="1656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IMG_2833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3719513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 descr="IMG_2835"/>
          <p:cNvPicPr>
            <a:picLocks noChangeAspect="1" noChangeArrowheads="1"/>
          </p:cNvPicPr>
          <p:nvPr/>
        </p:nvPicPr>
        <p:blipFill>
          <a:blip r:embed="rId3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76250"/>
            <a:ext cx="365918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IMG_2834"/>
          <p:cNvPicPr>
            <a:picLocks noChangeAspect="1" noChangeArrowheads="1"/>
          </p:cNvPicPr>
          <p:nvPr/>
        </p:nvPicPr>
        <p:blipFill>
          <a:blip r:embed="rId4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429000"/>
            <a:ext cx="4176712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Похожее изображение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17191"/>
          <a:stretch>
            <a:fillRect/>
          </a:stretch>
        </p:blipFill>
        <p:spPr bwMode="auto">
          <a:xfrm>
            <a:off x="0" y="3429000"/>
            <a:ext cx="4211960" cy="3190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IMG_28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2854325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5" descr="IMG_28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" t="2774" r="14009"/>
          <a:stretch>
            <a:fillRect/>
          </a:stretch>
        </p:blipFill>
        <p:spPr bwMode="auto">
          <a:xfrm>
            <a:off x="3563938" y="333375"/>
            <a:ext cx="23050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IMG_28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88913"/>
            <a:ext cx="2170112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 descr="IMG_28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6" r="1280" b="19920"/>
          <a:stretch>
            <a:fillRect/>
          </a:stretch>
        </p:blipFill>
        <p:spPr bwMode="auto">
          <a:xfrm>
            <a:off x="2771775" y="2636838"/>
            <a:ext cx="3384550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IMG_28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1" b="10558"/>
          <a:stretch>
            <a:fillRect/>
          </a:stretch>
        </p:blipFill>
        <p:spPr bwMode="auto">
          <a:xfrm>
            <a:off x="5580063" y="4149725"/>
            <a:ext cx="33131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 descr="IMG_28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60" r="8194" b="7434"/>
          <a:stretch>
            <a:fillRect/>
          </a:stretch>
        </p:blipFill>
        <p:spPr bwMode="auto">
          <a:xfrm>
            <a:off x="323850" y="4076700"/>
            <a:ext cx="29527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 descr="Картинки по запросу дитина і творчість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5013176"/>
            <a:ext cx="2055168" cy="1541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IMG_28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4813"/>
            <a:ext cx="360045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 descr="IMG_28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4813"/>
            <a:ext cx="3646487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IMG_28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357563"/>
            <a:ext cx="4392613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Картинки по запросу дитина і творчість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3429000"/>
            <a:ext cx="3024336" cy="302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85225" cy="1157288"/>
          </a:xfrm>
        </p:spPr>
        <p:txBody>
          <a:bodyPr/>
          <a:lstStyle/>
          <a:p>
            <a:r>
              <a:rPr lang="uk-UA" sz="3000" b="1">
                <a:solidFill>
                  <a:schemeClr val="hlink"/>
                </a:solidFill>
              </a:rPr>
              <a:t>Головним завданням педагога в формуванні комунікативних навичок дошкільників є:</a:t>
            </a:r>
            <a:endParaRPr lang="ru-RU" sz="3000" b="1">
              <a:solidFill>
                <a:schemeClr val="hlink"/>
              </a:solidFill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51117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sz="2600"/>
              <a:t>розвиток способів вираження емоцій, почуттів, станів, рухів, які в звичайному житті з якихось причин дитина не може або не дозволяє собі проявляти, розвинення у дитини сприйнятливості як базової особистісної якості;</a:t>
            </a:r>
          </a:p>
          <a:p>
            <a:pPr>
              <a:lnSpc>
                <a:spcPct val="80000"/>
              </a:lnSpc>
            </a:pPr>
            <a:r>
              <a:rPr lang="uk-UA" sz="2600"/>
              <a:t> прищеплювання здатності «приймати», «передавати», «трансформувати», тобто бути споживачем і творцем культури;</a:t>
            </a:r>
          </a:p>
          <a:p>
            <a:pPr>
              <a:lnSpc>
                <a:spcPct val="80000"/>
              </a:lnSpc>
            </a:pPr>
            <a:r>
              <a:rPr lang="uk-UA" sz="2600"/>
              <a:t> удосконалення дрібної моторики руки та координації рухів;</a:t>
            </a:r>
          </a:p>
          <a:p>
            <a:pPr>
              <a:lnSpc>
                <a:spcPct val="80000"/>
              </a:lnSpc>
            </a:pPr>
            <a:r>
              <a:rPr lang="uk-UA" sz="2600"/>
              <a:t>збагачення і активізація словника дитини;</a:t>
            </a:r>
          </a:p>
          <a:p>
            <a:pPr>
              <a:lnSpc>
                <a:spcPct val="80000"/>
              </a:lnSpc>
            </a:pPr>
            <a:r>
              <a:rPr lang="uk-UA" sz="2600"/>
              <a:t>розвиток звукової культури мовлення;</a:t>
            </a:r>
          </a:p>
          <a:p>
            <a:pPr>
              <a:lnSpc>
                <a:spcPct val="80000"/>
              </a:lnSpc>
            </a:pPr>
            <a:r>
              <a:rPr lang="uk-UA" sz="2600"/>
              <a:t>розвиток граматичного ладу мовлення;</a:t>
            </a:r>
          </a:p>
          <a:p>
            <a:pPr>
              <a:lnSpc>
                <a:spcPct val="80000"/>
              </a:lnSpc>
            </a:pPr>
            <a:r>
              <a:rPr lang="uk-UA" sz="2600"/>
              <a:t>розвиток діалогічної та монологічної мови;</a:t>
            </a:r>
            <a:endParaRPr lang="ru-RU" sz="2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IMG_28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0350"/>
            <a:ext cx="270986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IMG_28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60350"/>
            <a:ext cx="2465387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IMG_28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33375"/>
            <a:ext cx="24225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IMG_28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349500"/>
            <a:ext cx="278288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 descr="IMG_28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420938"/>
            <a:ext cx="2568575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9" descr="IMG_285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652963"/>
            <a:ext cx="2713037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0" descr="IMG_285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076700"/>
            <a:ext cx="2676525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IMG_28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/>
          <a:stretch>
            <a:fillRect/>
          </a:stretch>
        </p:blipFill>
        <p:spPr bwMode="auto">
          <a:xfrm>
            <a:off x="323850" y="404813"/>
            <a:ext cx="2747963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" descr="IMG_28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6418" r="4021"/>
          <a:stretch>
            <a:fillRect/>
          </a:stretch>
        </p:blipFill>
        <p:spPr bwMode="auto">
          <a:xfrm>
            <a:off x="3203575" y="333375"/>
            <a:ext cx="2808288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IMG_28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16338"/>
            <a:ext cx="3287713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IMG_28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28"/>
          <a:stretch>
            <a:fillRect/>
          </a:stretch>
        </p:blipFill>
        <p:spPr bwMode="auto">
          <a:xfrm>
            <a:off x="6156325" y="333375"/>
            <a:ext cx="26384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IMG_28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708275"/>
            <a:ext cx="292735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IMG_286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005263"/>
            <a:ext cx="3000375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IMG_28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3529013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 descr="IMG_28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60350"/>
            <a:ext cx="33591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IMG_28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05263"/>
            <a:ext cx="36004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 descr="IMG_28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149725"/>
            <a:ext cx="3300413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IMG_28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916113"/>
            <a:ext cx="3575050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IMG_28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4813"/>
            <a:ext cx="1970087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IMG_28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-938"/>
          <a:stretch>
            <a:fillRect/>
          </a:stretch>
        </p:blipFill>
        <p:spPr bwMode="auto">
          <a:xfrm>
            <a:off x="3276600" y="333375"/>
            <a:ext cx="2093913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IMG_28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60350"/>
            <a:ext cx="2735262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IMG_28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429000"/>
            <a:ext cx="2230437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8" descr="IMG_28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076700"/>
            <a:ext cx="32162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Картинки по запросу дитина і пісок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4581128"/>
            <a:ext cx="2088460" cy="1639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IMG_28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4813"/>
            <a:ext cx="3792537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IMG_28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052513"/>
            <a:ext cx="3384550" cy="451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IMG_28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00438"/>
            <a:ext cx="38623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IMG_28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2855912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IMG_28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6035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IMG_28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60350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7" descr="IMG_28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068638"/>
            <a:ext cx="3863975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8" descr="IMG_287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708275"/>
            <a:ext cx="451326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IMG_28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267493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IMG_28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33375"/>
            <a:ext cx="271145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IMG_288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96863"/>
            <a:ext cx="27844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IMG_288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52738"/>
            <a:ext cx="3313113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 descr="IMG_288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924175"/>
            <a:ext cx="292735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9" descr="IMG_289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5" r="11443"/>
          <a:stretch>
            <a:fillRect/>
          </a:stretch>
        </p:blipFill>
        <p:spPr bwMode="auto">
          <a:xfrm>
            <a:off x="3779838" y="3644900"/>
            <a:ext cx="2087562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IMG_28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4813"/>
            <a:ext cx="3384550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 descr="IMG_28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557338"/>
            <a:ext cx="4716462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IMG_28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00438"/>
            <a:ext cx="3851275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IMG_28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3395662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IMG_28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t="8340" b="2292"/>
          <a:stretch>
            <a:fillRect/>
          </a:stretch>
        </p:blipFill>
        <p:spPr bwMode="auto">
          <a:xfrm>
            <a:off x="4572000" y="333375"/>
            <a:ext cx="404336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 descr="IMG_28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/>
          <a:stretch>
            <a:fillRect/>
          </a:stretch>
        </p:blipFill>
        <p:spPr bwMode="auto">
          <a:xfrm>
            <a:off x="468313" y="3716338"/>
            <a:ext cx="36464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IMG_289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3463"/>
            <a:ext cx="4008437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IMG_28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3286125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IMG_28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60350"/>
            <a:ext cx="4440237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IMG_29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3865563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 descr="IMG_29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6338"/>
            <a:ext cx="3790950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000">
                <a:solidFill>
                  <a:schemeClr val="hlink"/>
                </a:solidFill>
              </a:rPr>
              <a:t>Однією з найефективніших форм роботи з формування комунікативних навичок дошкільника є </a:t>
            </a:r>
            <a:r>
              <a:rPr lang="uk-UA" sz="3000" b="1">
                <a:solidFill>
                  <a:schemeClr val="hlink"/>
                </a:solidFill>
              </a:rPr>
              <a:t>пісочна анімація.</a:t>
            </a:r>
            <a:endParaRPr lang="ru-RU" sz="3000" b="1">
              <a:solidFill>
                <a:schemeClr val="hlink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628775"/>
            <a:ext cx="89281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sz="2400" b="1" u="sng"/>
              <a:t>Мета роботи з пісочною анімацією:</a:t>
            </a:r>
            <a:endParaRPr lang="uk-UA" sz="2400"/>
          </a:p>
          <a:p>
            <a:pPr>
              <a:lnSpc>
                <a:spcPct val="80000"/>
              </a:lnSpc>
            </a:pPr>
            <a:r>
              <a:rPr lang="uk-UA" sz="2400"/>
              <a:t>Ознайомити  з  засобами пісочної анімації « Свілтовий стіл», художній матеріал – пісок; знайомити з прийомами малювання піском, гармонізувати психоемоційний стан дитини, розвивати творчість, виховувати  поняття красоти  оточуючого середовища,  потреби свого вираження до нього.</a:t>
            </a:r>
            <a:endParaRPr lang="ru-RU" sz="2400"/>
          </a:p>
          <a:p>
            <a:pPr>
              <a:lnSpc>
                <a:spcPct val="80000"/>
              </a:lnSpc>
            </a:pPr>
            <a:r>
              <a:rPr lang="ru-RU" sz="2400"/>
              <a:t>Розвивати  дрібну моторику, тактильну  чуттевість, пластику рухів рук, розвивати пам’ять, стимулювати робот</a:t>
            </a:r>
            <a:r>
              <a:rPr lang="uk-UA" sz="2400"/>
              <a:t>у</a:t>
            </a:r>
            <a:r>
              <a:rPr lang="ru-RU" sz="2400"/>
              <a:t> мозку (пізнавальні  процеси)</a:t>
            </a:r>
            <a:r>
              <a:rPr lang="uk-UA" sz="2400"/>
              <a:t>.</a:t>
            </a:r>
          </a:p>
          <a:p>
            <a:pPr>
              <a:lnSpc>
                <a:spcPct val="80000"/>
              </a:lnSpc>
            </a:pPr>
            <a:r>
              <a:rPr lang="uk-UA" sz="2400"/>
              <a:t>Виховувати самостійність, впевненість, вчити прийомам комунікацій (обговорювати тему, домовлятися малювати по черзі, в парах, підгрупою).</a:t>
            </a:r>
            <a:endParaRPr lang="ru-RU" sz="240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5445125"/>
            <a:ext cx="2849563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IMG_29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292735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IMG_29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76250"/>
            <a:ext cx="2279650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IMG_29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4813"/>
            <a:ext cx="2782888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IMG_29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84538"/>
            <a:ext cx="32131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IMG_29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636838"/>
            <a:ext cx="183673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 descr="IMG_29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357563"/>
            <a:ext cx="34671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IMG_29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278447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IMG_29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4813"/>
            <a:ext cx="26035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IMG_29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620713"/>
            <a:ext cx="2998788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IMG_29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0"/>
          <a:stretch>
            <a:fillRect/>
          </a:stretch>
        </p:blipFill>
        <p:spPr bwMode="auto">
          <a:xfrm>
            <a:off x="250825" y="2565400"/>
            <a:ext cx="3097213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 descr="IMG_29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492375"/>
            <a:ext cx="2566988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IMG_29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500438"/>
            <a:ext cx="27844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0" descr="IMG_29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473575"/>
            <a:ext cx="2963863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MG_29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1325"/>
            <a:ext cx="3960812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IMG_29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76250"/>
            <a:ext cx="400685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IMG_29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429000"/>
            <a:ext cx="377983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IMG_29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4813"/>
            <a:ext cx="3036887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IMG_29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97200"/>
            <a:ext cx="400685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IMG_29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557338"/>
            <a:ext cx="443865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IMG_29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4"/>
          <a:stretch>
            <a:fillRect/>
          </a:stretch>
        </p:blipFill>
        <p:spPr bwMode="auto">
          <a:xfrm>
            <a:off x="971550" y="333375"/>
            <a:ext cx="2963863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 descr="IMG_29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3"/>
          <a:stretch>
            <a:fillRect/>
          </a:stretch>
        </p:blipFill>
        <p:spPr bwMode="auto">
          <a:xfrm>
            <a:off x="323850" y="2349500"/>
            <a:ext cx="2854325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IMG_29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3" r="8578"/>
          <a:stretch>
            <a:fillRect/>
          </a:stretch>
        </p:blipFill>
        <p:spPr bwMode="auto">
          <a:xfrm>
            <a:off x="1116013" y="4508500"/>
            <a:ext cx="280828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 descr="IMG_29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375"/>
            <a:ext cx="3792538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IMG_29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4900"/>
            <a:ext cx="3792538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IMG_29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4" t="5484" r="8507"/>
          <a:stretch>
            <a:fillRect/>
          </a:stretch>
        </p:blipFill>
        <p:spPr bwMode="auto">
          <a:xfrm>
            <a:off x="468313" y="260350"/>
            <a:ext cx="2082800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IMG_29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33375"/>
            <a:ext cx="2963862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IMG_29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60350"/>
            <a:ext cx="2735262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IMG_29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924175"/>
            <a:ext cx="2789238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 descr="IMG_29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0" r="15102"/>
          <a:stretch>
            <a:fillRect/>
          </a:stretch>
        </p:blipFill>
        <p:spPr bwMode="auto">
          <a:xfrm>
            <a:off x="4643438" y="3573463"/>
            <a:ext cx="290988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333375"/>
            <a:ext cx="8496300" cy="6119813"/>
          </a:xfrm>
        </p:spPr>
        <p:txBody>
          <a:bodyPr/>
          <a:lstStyle/>
          <a:p>
            <a: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я люблю, коли сміються діти,</a:t>
            </a:r>
            <a:b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 на личку радість виграє.</a:t>
            </a:r>
            <a:b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усмішка ясним промінням світить…</a:t>
            </a:r>
            <a:b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в цьому мудрість виховання є.</a:t>
            </a:r>
            <a:b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Коли любов</a:t>
            </a:r>
            <a:r>
              <a:rPr lang="en-US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 сповнене сердечко,</a:t>
            </a:r>
            <a:b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Турботою за маму й татуся.</a:t>
            </a:r>
            <a:b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Й за тих, хто поруч, далі й недалечко.</a:t>
            </a:r>
            <a:b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У тому мудрість виховання вся.</a:t>
            </a:r>
            <a:b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 дитина змалку розуміє,</a:t>
            </a:r>
            <a:b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від любові розпочався світ,</a:t>
            </a:r>
            <a:b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 і злобу розрізнити вміє</a:t>
            </a:r>
            <a:b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має доброту з маленьких літ.</a:t>
            </a:r>
            <a:b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В своїй душі і наміри хороші,</a:t>
            </a:r>
            <a:b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А світло серця людям роздає</a:t>
            </a:r>
            <a:b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Від щедрості людської, не за гроші…</a:t>
            </a:r>
            <a:b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От в цьому мудрість виховання є.</a:t>
            </a:r>
            <a:b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b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Надія Красоткіна</a:t>
            </a:r>
            <a:br>
              <a:rPr lang="uk-UA" sz="16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>
                <a:solidFill>
                  <a:schemeClr val="hlink"/>
                </a:solidFill>
              </a:rPr>
              <a:t>﻿</a:t>
            </a:r>
            <a:endParaRPr lang="ru-RU" sz="1600" b="1">
              <a:solidFill>
                <a:schemeClr val="hlink"/>
              </a:solidFill>
            </a:endParaRP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 flipV="1">
            <a:off x="8893175" y="5638800"/>
            <a:ext cx="71438" cy="9525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800"/>
          </a:p>
        </p:txBody>
      </p:sp>
      <p:pic>
        <p:nvPicPr>
          <p:cNvPr id="132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2565400"/>
            <a:ext cx="2749550" cy="39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6250"/>
            <a:ext cx="2232025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60350"/>
            <a:ext cx="7777163" cy="6597650"/>
          </a:xfrm>
        </p:spPr>
        <p:txBody>
          <a:bodyPr/>
          <a:lstStyle/>
          <a:p>
            <a:r>
              <a:rPr 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Адреса:</a:t>
            </a:r>
            <a:br>
              <a:rPr lang="uk-UA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>
                <a:latin typeface="Times New Roman" panose="02020603050405020304" pitchFamily="18" charset="0"/>
                <a:cs typeface="Times New Roman" panose="02020603050405020304" pitchFamily="18" charset="0"/>
              </a:rPr>
              <a:t>ЖДНЗ № 57</a:t>
            </a:r>
            <a:br>
              <a:rPr lang="uk-UA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>
                <a:latin typeface="Times New Roman" panose="02020603050405020304" pitchFamily="18" charset="0"/>
                <a:cs typeface="Times New Roman" panose="02020603050405020304" pitchFamily="18" charset="0"/>
              </a:rPr>
              <a:t>вул. Довженко, 11</a:t>
            </a:r>
            <a:br>
              <a:rPr lang="uk-UA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>
                <a:latin typeface="Times New Roman" panose="02020603050405020304" pitchFamily="18" charset="0"/>
                <a:cs typeface="Times New Roman" panose="02020603050405020304" pitchFamily="18" charset="0"/>
              </a:rPr>
              <a:t>м. Житомир.</a:t>
            </a:r>
            <a:br>
              <a:rPr lang="uk-UA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br>
              <a:rPr lang="uk-UA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>
                <a:latin typeface="Times New Roman" panose="02020603050405020304" pitchFamily="18" charset="0"/>
                <a:cs typeface="Times New Roman" panose="02020603050405020304" pitchFamily="18" charset="0"/>
              </a:rPr>
              <a:t>(0412) 34-55-36</a:t>
            </a:r>
            <a:br>
              <a:rPr lang="uk-UA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barvinok57@bigmir.net</a:t>
            </a:r>
            <a:r>
              <a:rPr lang="uk-UA" sz="18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027" name="WordArt 3"/>
          <p:cNvSpPr>
            <a:spLocks noChangeArrowheads="1" noChangeShapeType="1" noTextEdit="1"/>
          </p:cNvSpPr>
          <p:nvPr/>
        </p:nvSpPr>
        <p:spPr bwMode="auto">
          <a:xfrm>
            <a:off x="1692275" y="836613"/>
            <a:ext cx="6564313" cy="302418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Дякую </a:t>
            </a:r>
          </a:p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за</a:t>
            </a:r>
          </a:p>
          <a:p>
            <a:pPr algn="ctr"/>
            <a:r>
              <a:rPr lang="ru-RU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увагу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2663825"/>
          </a:xfrm>
        </p:spPr>
        <p:txBody>
          <a:bodyPr/>
          <a:lstStyle/>
          <a:p>
            <a:r>
              <a:rPr lang="uk-UA" sz="1800"/>
              <a:t>Цей незвичайний вид мистецтва називається </a:t>
            </a:r>
            <a:r>
              <a:rPr lang="en-US" sz="1800"/>
              <a:t>Sand art</a:t>
            </a:r>
            <a:r>
              <a:rPr lang="uk-UA" sz="1800"/>
              <a:t>, тобто “мистецтво піску”. Зародилося воно в 70-х роках минулого століття. Основоположником цієї техніки стала американський аніматор Керолайн Ліф, яка створила перший пісочний анімаційний фільм “Пісок, або Петя і сірий вовк”.</a:t>
            </a:r>
            <a:br>
              <a:rPr lang="uk-UA" sz="1800"/>
            </a:br>
            <a:r>
              <a:rPr lang="uk-UA" sz="1800"/>
              <a:t>Пізніше її досвід запозичили багато аніматорів, у тому числі Ференц Чако, який спробував створити динамічний пісочний фільм без монтажу, на одному диханні. Його успішний досвід поклав початок новому виду мистецтва – Малювання піском.</a:t>
            </a:r>
            <a:endParaRPr lang="ru-RU" sz="1800"/>
          </a:p>
        </p:txBody>
      </p:sp>
      <p:pic>
        <p:nvPicPr>
          <p:cNvPr id="36868" name="Picture 4" descr="Картинки по запросу кэролайн лиф фото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852738"/>
            <a:ext cx="3887787" cy="3529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5" descr="Картинки по запросу ференц Чако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852738"/>
            <a:ext cx="2592387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/>
              <a:t> </a:t>
            </a:r>
            <a:r>
              <a:rPr lang="uk-UA" sz="4000" b="1"/>
              <a:t>Різні прийоми малювання</a:t>
            </a:r>
            <a:r>
              <a:rPr lang="uk-UA" sz="4000"/>
              <a:t> </a:t>
            </a:r>
            <a:br>
              <a:rPr lang="uk-UA" sz="4000"/>
            </a:br>
            <a:r>
              <a:rPr lang="uk-UA" sz="4000"/>
              <a:t>на піску</a:t>
            </a:r>
            <a:r>
              <a:rPr lang="ru-RU" sz="4000"/>
              <a:t>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7338"/>
            <a:ext cx="9144000" cy="53006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sz="2400"/>
              <a:t>1. Створення фону</a:t>
            </a:r>
          </a:p>
          <a:p>
            <a:pPr>
              <a:lnSpc>
                <a:spcPct val="80000"/>
              </a:lnSpc>
            </a:pPr>
            <a:r>
              <a:rPr lang="uk-UA" sz="2400"/>
              <a:t>2. Щіпка</a:t>
            </a:r>
          </a:p>
          <a:p>
            <a:pPr>
              <a:lnSpc>
                <a:spcPct val="80000"/>
              </a:lnSpc>
            </a:pPr>
            <a:r>
              <a:rPr lang="uk-UA" sz="2400"/>
              <a:t>3. Пісочна струмінь</a:t>
            </a:r>
          </a:p>
          <a:p>
            <a:pPr>
              <a:lnSpc>
                <a:spcPct val="80000"/>
              </a:lnSpc>
            </a:pPr>
            <a:r>
              <a:rPr lang="uk-UA" sz="2400"/>
              <a:t>4. Лінійний накид піску</a:t>
            </a:r>
          </a:p>
          <a:p>
            <a:pPr>
              <a:lnSpc>
                <a:spcPct val="80000"/>
              </a:lnSpc>
            </a:pPr>
            <a:r>
              <a:rPr lang="uk-UA" sz="2400"/>
              <a:t>5 Малювання подушечками пальців </a:t>
            </a:r>
          </a:p>
          <a:p>
            <a:pPr>
              <a:lnSpc>
                <a:spcPct val="80000"/>
              </a:lnSpc>
            </a:pPr>
            <a:r>
              <a:rPr lang="uk-UA" sz="2400"/>
              <a:t>6. Струмінь повітря (через трубочку) </a:t>
            </a:r>
          </a:p>
          <a:p>
            <a:pPr>
              <a:lnSpc>
                <a:spcPct val="80000"/>
              </a:lnSpc>
            </a:pPr>
            <a:r>
              <a:rPr lang="uk-UA" sz="2400"/>
              <a:t>7. Посипання піску за допомогою лійки </a:t>
            </a:r>
          </a:p>
          <a:p>
            <a:pPr>
              <a:lnSpc>
                <a:spcPct val="80000"/>
              </a:lnSpc>
            </a:pPr>
            <a:r>
              <a:rPr lang="uk-UA" sz="2400"/>
              <a:t>8. Малювання пальцями </a:t>
            </a:r>
          </a:p>
          <a:p>
            <a:pPr>
              <a:lnSpc>
                <a:spcPct val="80000"/>
              </a:lnSpc>
            </a:pPr>
            <a:r>
              <a:rPr lang="uk-UA" sz="2400"/>
              <a:t>9. Малювання товстим пензлем рухами вліво – вправо</a:t>
            </a:r>
          </a:p>
          <a:p>
            <a:pPr>
              <a:lnSpc>
                <a:spcPct val="80000"/>
              </a:lnSpc>
            </a:pPr>
            <a:r>
              <a:rPr lang="uk-UA" sz="2400"/>
              <a:t>10. Часткове збереження елементів картини</a:t>
            </a:r>
          </a:p>
          <a:p>
            <a:pPr>
              <a:lnSpc>
                <a:spcPct val="80000"/>
              </a:lnSpc>
            </a:pPr>
            <a:r>
              <a:rPr lang="uk-UA" sz="2400"/>
              <a:t>11. Вирізання картин з фону </a:t>
            </a:r>
          </a:p>
          <a:p>
            <a:pPr>
              <a:lnSpc>
                <a:spcPct val="80000"/>
              </a:lnSpc>
            </a:pPr>
            <a:r>
              <a:rPr lang="uk-UA" sz="2400"/>
              <a:t>12.Нанесення нового малюнку на попередню картину </a:t>
            </a:r>
          </a:p>
          <a:p>
            <a:pPr>
              <a:lnSpc>
                <a:spcPct val="80000"/>
              </a:lnSpc>
            </a:pPr>
            <a:r>
              <a:rPr lang="uk-UA" sz="2400"/>
              <a:t>13. Засипання і обведення штампів</a:t>
            </a:r>
          </a:p>
          <a:p>
            <a:pPr>
              <a:lnSpc>
                <a:spcPct val="80000"/>
              </a:lnSpc>
            </a:pPr>
            <a:r>
              <a:rPr lang="uk-UA" sz="2400"/>
              <a:t>14. Малювання темною фактурою піску на світлому столі. </a:t>
            </a:r>
            <a:endParaRPr lang="ru-RU" sz="240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492375"/>
            <a:ext cx="2217737" cy="143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786688" cy="887413"/>
          </a:xfrm>
        </p:spPr>
        <p:txBody>
          <a:bodyPr/>
          <a:lstStyle/>
          <a:p>
            <a:r>
              <a:rPr lang="ru-RU" sz="3600" b="1" u="sng"/>
              <a:t>Матеріали та інструменти для занять</a:t>
            </a:r>
            <a:r>
              <a:rPr lang="uk-UA" sz="3600" b="1" u="sng"/>
              <a:t> з пісочної анімації</a:t>
            </a:r>
            <a:endParaRPr lang="ru-RU" sz="3600" b="1" u="sng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412875"/>
            <a:ext cx="8856662" cy="48958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/>
              <a:t>Стіл зі скляною поверхнею і підсвіткою</a:t>
            </a:r>
            <a:r>
              <a:rPr lang="uk-UA" sz="2000"/>
              <a:t> (демонстраційний стіл  та персональні столи для дітей).</a:t>
            </a:r>
            <a:r>
              <a:rPr lang="ru-RU" sz="2000"/>
              <a:t> </a:t>
            </a:r>
          </a:p>
          <a:p>
            <a:pPr>
              <a:lnSpc>
                <a:spcPct val="80000"/>
              </a:lnSpc>
            </a:pPr>
            <a:r>
              <a:rPr lang="ru-RU" sz="2000"/>
              <a:t>Для початкового рівня: тактильні дошки, піддони з піском без підсвітки.</a:t>
            </a:r>
          </a:p>
          <a:p>
            <a:pPr>
              <a:lnSpc>
                <a:spcPct val="80000"/>
              </a:lnSpc>
            </a:pPr>
            <a:r>
              <a:rPr lang="ru-RU" sz="2000" b="1"/>
              <a:t>Основні матеріали.</a:t>
            </a:r>
            <a:r>
              <a:rPr lang="ru-RU" sz="2000"/>
              <a:t> Сух</a:t>
            </a:r>
            <a:r>
              <a:rPr lang="uk-UA" sz="2000"/>
              <a:t>и</a:t>
            </a:r>
            <a:r>
              <a:rPr lang="ru-RU" sz="2000"/>
              <a:t>й, дрібний  пісок (кольоровий пісок, інші сипучі матеріали).</a:t>
            </a:r>
          </a:p>
          <a:p>
            <a:pPr>
              <a:lnSpc>
                <a:spcPct val="80000"/>
              </a:lnSpc>
            </a:pPr>
            <a:r>
              <a:rPr lang="ru-RU" sz="2000" b="1"/>
              <a:t>Допоміжні</a:t>
            </a:r>
            <a:r>
              <a:rPr lang="uk-UA" sz="2000" b="1"/>
              <a:t> </a:t>
            </a:r>
            <a:r>
              <a:rPr lang="ru-RU" sz="2000" b="1"/>
              <a:t>матеріали.</a:t>
            </a:r>
            <a:r>
              <a:rPr lang="ru-RU" sz="2000"/>
              <a:t> Пензлі,</a:t>
            </a:r>
            <a:r>
              <a:rPr lang="uk-UA" sz="2000"/>
              <a:t> </a:t>
            </a:r>
            <a:r>
              <a:rPr lang="ru-RU" sz="2000"/>
              <a:t>палички, стеки тощо.</a:t>
            </a:r>
          </a:p>
          <a:p>
            <a:pPr>
              <a:lnSpc>
                <a:spcPct val="80000"/>
              </a:lnSpc>
            </a:pPr>
            <a:r>
              <a:rPr lang="ru-RU" sz="2000"/>
              <a:t>Для початкового рівня: різноманітні рельєфні предмети,</a:t>
            </a:r>
            <a:r>
              <a:rPr lang="uk-UA" sz="2000"/>
              <a:t> природний матеріал,</a:t>
            </a:r>
            <a:r>
              <a:rPr lang="ru-RU" sz="2000"/>
              <a:t> трафарети, ситечка</a:t>
            </a:r>
            <a:r>
              <a:rPr lang="uk-UA" sz="2000"/>
              <a:t>, дитячі лійки</a:t>
            </a:r>
            <a:r>
              <a:rPr lang="ru-RU" sz="2000"/>
              <a:t> тощо.</a:t>
            </a:r>
          </a:p>
          <a:p>
            <a:pPr>
              <a:lnSpc>
                <a:spcPct val="80000"/>
              </a:lnSpc>
            </a:pPr>
            <a:r>
              <a:rPr lang="ru-RU" sz="2000"/>
              <a:t>Комп</a:t>
            </a:r>
            <a:r>
              <a:rPr lang="uk-UA" sz="2000"/>
              <a:t>’</a:t>
            </a:r>
            <a:r>
              <a:rPr lang="ru-RU" sz="2000"/>
              <a:t>ютер (ноут-бук), проектор, екран,</a:t>
            </a:r>
            <a:r>
              <a:rPr lang="uk-UA" sz="2000"/>
              <a:t> </a:t>
            </a:r>
            <a:r>
              <a:rPr lang="ru-RU" sz="2000"/>
              <a:t>фото и відеоаппаратура. Фотокамера – для фіксування робіт; відеокамера </a:t>
            </a:r>
            <a:r>
              <a:rPr lang="uk-UA" sz="2000"/>
              <a:t>.</a:t>
            </a:r>
          </a:p>
          <a:p>
            <a:pPr>
              <a:lnSpc>
                <a:spcPct val="80000"/>
              </a:lnSpc>
            </a:pPr>
            <a:r>
              <a:rPr lang="uk-UA" sz="2000"/>
              <a:t>Диски з музикою та записом поезій, казок, творів. Під музику та запис художніх творів  виконують</a:t>
            </a:r>
            <a:r>
              <a:rPr lang="ru-RU" sz="2000"/>
              <a:t>ся  графічні композиції.</a:t>
            </a:r>
            <a:r>
              <a:rPr lang="uk-UA" sz="2000"/>
              <a:t> </a:t>
            </a:r>
          </a:p>
          <a:p>
            <a:pPr>
              <a:lnSpc>
                <a:spcPct val="80000"/>
              </a:lnSpc>
            </a:pPr>
            <a:r>
              <a:rPr lang="ru-RU" sz="2000" b="1"/>
              <a:t>Робочий простір.</a:t>
            </a:r>
            <a:r>
              <a:rPr lang="ru-RU" sz="2000"/>
              <a:t> Куточок в груповій кімнаті із можливістю затемнити простір в денний час для контрастності зображення</a:t>
            </a:r>
            <a:r>
              <a:rPr lang="uk-UA" sz="2000"/>
              <a:t>, полиця для зберігання піску в боксах.</a:t>
            </a:r>
            <a:endParaRPr lang="ru-RU" sz="2000"/>
          </a:p>
        </p:txBody>
      </p:sp>
      <p:pic>
        <p:nvPicPr>
          <p:cNvPr id="38916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5470525"/>
            <a:ext cx="3908425" cy="13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04825" y="396875"/>
            <a:ext cx="7848600" cy="604838"/>
          </a:xfrm>
        </p:spPr>
        <p:txBody>
          <a:bodyPr/>
          <a:lstStyle/>
          <a:p>
            <a:r>
              <a:rPr lang="uk-UA" sz="4000"/>
              <a:t>Дидактичний матеріал</a:t>
            </a:r>
            <a:endParaRPr lang="ru-RU" sz="400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u="sng"/>
              <a:t>«Соняшник»</a:t>
            </a:r>
            <a:endParaRPr lang="ru-RU" b="1" u="sng"/>
          </a:p>
        </p:txBody>
      </p:sp>
      <p:pic>
        <p:nvPicPr>
          <p:cNvPr id="41988" name="Picture 4" descr="IMG_3415"/>
          <p:cNvPicPr>
            <a:picLocks noChangeAspect="1" noChangeArrowheads="1"/>
          </p:cNvPicPr>
          <p:nvPr/>
        </p:nvPicPr>
        <p:blipFill>
          <a:blip r:embed="rId2">
            <a:lum bright="-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141663"/>
            <a:ext cx="3924300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IMG_3414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97200"/>
            <a:ext cx="3887787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913"/>
            <a:ext cx="8229600" cy="5937250"/>
          </a:xfrm>
        </p:spPr>
        <p:txBody>
          <a:bodyPr/>
          <a:lstStyle/>
          <a:p>
            <a:r>
              <a:rPr lang="uk-UA" b="1" u="sng"/>
              <a:t>«Переліт птахів»</a:t>
            </a:r>
            <a:endParaRPr lang="ru-RU" b="1" u="sng"/>
          </a:p>
        </p:txBody>
      </p:sp>
      <p:pic>
        <p:nvPicPr>
          <p:cNvPr id="43012" name="Picture 4" descr="IMG_3418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4032250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IMG_3419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46350"/>
            <a:ext cx="424815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r>
              <a:rPr lang="uk-UA" b="1" u="sng"/>
              <a:t>«Посип доріжку пісочком»</a:t>
            </a:r>
            <a:endParaRPr lang="ru-RU" b="1" u="sng"/>
          </a:p>
        </p:txBody>
      </p:sp>
      <p:pic>
        <p:nvPicPr>
          <p:cNvPr id="44036" name="Picture 4" descr="IMG_3416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4032250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IMG_3417"/>
          <p:cNvPicPr>
            <a:picLocks noChangeAspect="1" noChangeArrowheads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90813"/>
            <a:ext cx="4033837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кстура">
  <a:themeElements>
    <a:clrScheme name="Текстура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Тексту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240</TotalTime>
  <Words>592</Words>
  <Application>Microsoft Office PowerPoint</Application>
  <PresentationFormat>Екран (4:3)</PresentationFormat>
  <Paragraphs>57</Paragraphs>
  <Slides>37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37</vt:i4>
      </vt:variant>
    </vt:vector>
  </HeadingPairs>
  <TitlesOfParts>
    <vt:vector size="44" baseType="lpstr">
      <vt:lpstr>Arial</vt:lpstr>
      <vt:lpstr>Tahoma</vt:lpstr>
      <vt:lpstr>Wingdings</vt:lpstr>
      <vt:lpstr>Calibri</vt:lpstr>
      <vt:lpstr>Bookman Old Style</vt:lpstr>
      <vt:lpstr>Times New Roman</vt:lpstr>
      <vt:lpstr>Текстура</vt:lpstr>
      <vt:lpstr>«Пісочна анімація як ефективний засіб формування комунікативних навичок дітей дошкільного віку»</vt:lpstr>
      <vt:lpstr>Головним завданням педагога в формуванні комунікативних навичок дошкільників є:</vt:lpstr>
      <vt:lpstr>Однією з найефективніших форм роботи з формування комунікативних навичок дошкільника є пісочна анімація.</vt:lpstr>
      <vt:lpstr>Цей незвичайний вид мистецтва називається Sand art, тобто “мистецтво піску”. Зародилося воно в 70-х роках минулого століття. Основоположником цієї техніки стала американський аніматор Керолайн Ліф, яка створила перший пісочний анімаційний фільм “Пісок, або Петя і сірий вовк”. Пізніше її досвід запозичили багато аніматорів, у тому числі Ференц Чако, який спробував створити динамічний пісочний фільм без монтажу, на одному диханні. Його успішний досвід поклав початок новому виду мистецтва – Малювання піском.</vt:lpstr>
      <vt:lpstr> Різні прийоми малювання  на піску </vt:lpstr>
      <vt:lpstr>Матеріали та інструменти для занять з пісочної анімації</vt:lpstr>
      <vt:lpstr>Дидактичний матеріал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А я люблю, коли сміються діти, Коли на личку радість виграє. А усмішка ясним промінням світить… І в цьому мудрість виховання є.     Коли любов’ю сповнене сердечко,     Турботою за маму й татуся.     Й за тих, хто поруч, далі й недалечко.     У тому мудрість виховання вся. Коли дитина змалку розуміє, Що від любові розпочався світ, Добро і злобу розрізнити вміє І має доброту з маленьких літ.     В своїй душі і наміри хороші,     А світло серця людям роздає     Від щедрості людської, не за гроші…     От в цьому мудрість виховання є.                                                                                      Надія Красоткіна ﻿</vt:lpstr>
      <vt:lpstr>     Адреса: ЖДНЗ № 57 вул. Довженко, 11 м. Житомир. Україна (0412) 34-55-36 barvinok57@bigmir.net </vt:lpstr>
    </vt:vector>
  </TitlesOfParts>
  <Company> 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aleks</dc:creator>
  <cp:lastModifiedBy>aleks</cp:lastModifiedBy>
  <cp:revision>16</cp:revision>
  <dcterms:created xsi:type="dcterms:W3CDTF">2017-12-26T12:07:29Z</dcterms:created>
  <dcterms:modified xsi:type="dcterms:W3CDTF">2018-03-07T09:44:05Z</dcterms:modified>
</cp:coreProperties>
</file>