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3" r:id="rId1"/>
  </p:sldMasterIdLst>
  <p:handoutMasterIdLst>
    <p:handoutMasterId r:id="rId16"/>
  </p:handoutMasterIdLst>
  <p:sldIdLst>
    <p:sldId id="256" r:id="rId2"/>
    <p:sldId id="282" r:id="rId3"/>
    <p:sldId id="268" r:id="rId4"/>
    <p:sldId id="269" r:id="rId5"/>
    <p:sldId id="270" r:id="rId6"/>
    <p:sldId id="284" r:id="rId7"/>
    <p:sldId id="272" r:id="rId8"/>
    <p:sldId id="285" r:id="rId9"/>
    <p:sldId id="286" r:id="rId10"/>
    <p:sldId id="287" r:id="rId11"/>
    <p:sldId id="288" r:id="rId12"/>
    <p:sldId id="289" r:id="rId13"/>
    <p:sldId id="290" r:id="rId14"/>
    <p:sldId id="28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78" y="-7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1DE74B-5B79-471F-AC73-D243301E8DC4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522715-5EB4-4799-B982-61DAABCE16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8211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531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005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7124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178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22592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8383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5132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934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806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960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045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987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455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334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469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61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942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  <p:sldLayoutId id="214748371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997365" y="1470854"/>
            <a:ext cx="8689975" cy="250825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err="1">
                <a:solidFill>
                  <a:schemeClr val="tx1"/>
                </a:solidFill>
              </a:rPr>
              <a:t>Корекційна</a:t>
            </a:r>
            <a:r>
              <a:rPr lang="uk-UA" b="1" dirty="0">
                <a:solidFill>
                  <a:schemeClr val="tx1"/>
                </a:solidFill>
              </a:rPr>
              <a:t> </a:t>
            </a:r>
            <a:r>
              <a:rPr lang="uk-UA" b="1" dirty="0" smtClean="0">
                <a:solidFill>
                  <a:schemeClr val="tx1"/>
                </a:solidFill>
              </a:rPr>
              <a:t>спрямованість </a:t>
            </a:r>
            <a:r>
              <a:rPr lang="uk-UA" b="1" dirty="0">
                <a:solidFill>
                  <a:schemeClr val="tx1"/>
                </a:solidFill>
              </a:rPr>
              <a:t>музичного виховання дошкільників </a:t>
            </a:r>
            <a:br>
              <a:rPr lang="uk-UA" b="1" dirty="0">
                <a:solidFill>
                  <a:schemeClr val="tx1"/>
                </a:solidFill>
              </a:rPr>
            </a:br>
            <a:r>
              <a:rPr lang="uk-UA" b="1" dirty="0">
                <a:solidFill>
                  <a:schemeClr val="tx1"/>
                </a:solidFill>
              </a:rPr>
              <a:t>зі зниженим </a:t>
            </a:r>
            <a:r>
              <a:rPr lang="uk-UA" b="1" dirty="0" smtClean="0">
                <a:solidFill>
                  <a:schemeClr val="tx1"/>
                </a:solidFill>
              </a:rPr>
              <a:t>зором </a:t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uk-UA" b="1" dirty="0" smtClean="0">
                <a:solidFill>
                  <a:schemeClr val="tx1"/>
                </a:solidFill>
              </a:rPr>
              <a:t>/ шляхи посилення /</a:t>
            </a:r>
            <a:r>
              <a:rPr lang="uk-UA" b="1" dirty="0">
                <a:solidFill>
                  <a:schemeClr val="tx1"/>
                </a:solidFill>
              </a:rPr>
              <a:t/>
            </a:r>
            <a:br>
              <a:rPr lang="uk-UA" b="1" dirty="0">
                <a:solidFill>
                  <a:schemeClr val="tx1"/>
                </a:solidFill>
              </a:rPr>
            </a:br>
            <a:endParaRPr lang="ru-RU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7139354" y="4482685"/>
            <a:ext cx="4525107" cy="194400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uk-UA" sz="1900" b="1" dirty="0">
                <a:cs typeface="Times New Roman" pitchFamily="18" charset="0"/>
              </a:rPr>
              <a:t>БОНДАРЕНКО Юлія Анатоліївна – </a:t>
            </a:r>
            <a:r>
              <a:rPr lang="ru-RU" sz="1900" dirty="0">
                <a:cs typeface="Times New Roman" pitchFamily="18" charset="0"/>
              </a:rPr>
              <a:t>докторант </a:t>
            </a:r>
            <a:r>
              <a:rPr lang="ru-RU" sz="1900" dirty="0" err="1" smtClean="0">
                <a:cs typeface="Times New Roman" pitchFamily="18" charset="0"/>
              </a:rPr>
              <a:t>кафедри</a:t>
            </a:r>
            <a:r>
              <a:rPr lang="ru-RU" sz="1900" dirty="0" smtClean="0">
                <a:cs typeface="Times New Roman" pitchFamily="18" charset="0"/>
              </a:rPr>
              <a:t> </a:t>
            </a:r>
            <a:r>
              <a:rPr lang="ru-RU" sz="1900" dirty="0" err="1" smtClean="0">
                <a:cs typeface="Times New Roman" pitchFamily="18" charset="0"/>
              </a:rPr>
              <a:t>тифлопедаго</a:t>
            </a:r>
            <a:r>
              <a:rPr lang="uk-UA" sz="1900" dirty="0" err="1" smtClean="0">
                <a:cs typeface="Times New Roman" pitchFamily="18" charset="0"/>
              </a:rPr>
              <a:t>гіки</a:t>
            </a:r>
            <a:r>
              <a:rPr lang="uk-UA" sz="1900" dirty="0" smtClean="0">
                <a:cs typeface="Times New Roman" pitchFamily="18" charset="0"/>
              </a:rPr>
              <a:t> </a:t>
            </a:r>
            <a:r>
              <a:rPr lang="ru-RU" sz="1900" dirty="0" smtClean="0">
                <a:cs typeface="Times New Roman" pitchFamily="18" charset="0"/>
              </a:rPr>
              <a:t>НПУ </a:t>
            </a:r>
            <a:r>
              <a:rPr lang="ru-RU" sz="1900" dirty="0" err="1">
                <a:cs typeface="Times New Roman" pitchFamily="18" charset="0"/>
              </a:rPr>
              <a:t>імені</a:t>
            </a:r>
            <a:r>
              <a:rPr lang="ru-RU" sz="1900" dirty="0">
                <a:cs typeface="Times New Roman" pitchFamily="18" charset="0"/>
              </a:rPr>
              <a:t> М. П. </a:t>
            </a:r>
            <a:r>
              <a:rPr lang="ru-RU" sz="1900" dirty="0" err="1" smtClean="0">
                <a:cs typeface="Times New Roman" pitchFamily="18" charset="0"/>
              </a:rPr>
              <a:t>Драгоманова</a:t>
            </a:r>
            <a:r>
              <a:rPr lang="ru-RU" sz="1900" dirty="0" smtClean="0">
                <a:cs typeface="Times New Roman" pitchFamily="18" charset="0"/>
              </a:rPr>
              <a:t>,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uk-UA" sz="1900" dirty="0" smtClean="0">
                <a:cs typeface="Times New Roman" pitchFamily="18" charset="0"/>
              </a:rPr>
              <a:t>кандидат </a:t>
            </a:r>
            <a:r>
              <a:rPr lang="uk-UA" sz="1900" dirty="0">
                <a:cs typeface="Times New Roman" pitchFamily="18" charset="0"/>
              </a:rPr>
              <a:t>педагогічних </a:t>
            </a:r>
            <a:r>
              <a:rPr lang="uk-UA" sz="1900" dirty="0" smtClean="0">
                <a:cs typeface="Times New Roman" pitchFamily="18" charset="0"/>
              </a:rPr>
              <a:t>наук, </a:t>
            </a:r>
            <a:r>
              <a:rPr lang="ru-RU" sz="1900" dirty="0" smtClean="0">
                <a:cs typeface="Times New Roman" pitchFamily="18" charset="0"/>
              </a:rPr>
              <a:t>доцент </a:t>
            </a:r>
            <a:r>
              <a:rPr lang="ru-RU" sz="1900" dirty="0" err="1">
                <a:cs typeface="Times New Roman" pitchFamily="18" charset="0"/>
              </a:rPr>
              <a:t>кафедри</a:t>
            </a:r>
            <a:r>
              <a:rPr lang="ru-RU" sz="1900" dirty="0">
                <a:cs typeface="Times New Roman" pitchFamily="18" charset="0"/>
              </a:rPr>
              <a:t> </a:t>
            </a:r>
            <a:r>
              <a:rPr lang="ru-RU" sz="1900" dirty="0" err="1">
                <a:cs typeface="Times New Roman" pitchFamily="18" charset="0"/>
              </a:rPr>
              <a:t>корекційної</a:t>
            </a:r>
            <a:r>
              <a:rPr lang="ru-RU" sz="1900" dirty="0">
                <a:cs typeface="Times New Roman" pitchFamily="18" charset="0"/>
              </a:rPr>
              <a:t> та </a:t>
            </a:r>
            <a:r>
              <a:rPr lang="ru-RU" sz="1900" dirty="0" err="1">
                <a:cs typeface="Times New Roman" pitchFamily="18" charset="0"/>
              </a:rPr>
              <a:t>інклюзивної</a:t>
            </a:r>
            <a:r>
              <a:rPr lang="ru-RU" sz="1900" dirty="0">
                <a:cs typeface="Times New Roman" pitchFamily="18" charset="0"/>
              </a:rPr>
              <a:t> </a:t>
            </a:r>
            <a:r>
              <a:rPr lang="ru-RU" sz="1900" dirty="0" err="1">
                <a:cs typeface="Times New Roman" pitchFamily="18" charset="0"/>
              </a:rPr>
              <a:t>освіти</a:t>
            </a:r>
            <a:r>
              <a:rPr lang="ru-RU" sz="1900" dirty="0">
                <a:cs typeface="Times New Roman" pitchFamily="18" charset="0"/>
              </a:rPr>
              <a:t> </a:t>
            </a:r>
            <a:r>
              <a:rPr lang="ru-RU" sz="1900" dirty="0" smtClean="0">
                <a:cs typeface="Times New Roman" pitchFamily="18" charset="0"/>
              </a:rPr>
              <a:t> </a:t>
            </a:r>
            <a:r>
              <a:rPr lang="ru-RU" sz="1900" dirty="0" err="1" smtClean="0">
                <a:cs typeface="Times New Roman" pitchFamily="18" charset="0"/>
              </a:rPr>
              <a:t>СумДПУ</a:t>
            </a:r>
            <a:r>
              <a:rPr lang="ru-RU" sz="1900" dirty="0" smtClean="0">
                <a:cs typeface="Times New Roman" pitchFamily="18" charset="0"/>
              </a:rPr>
              <a:t> </a:t>
            </a:r>
            <a:r>
              <a:rPr lang="ru-RU" sz="1900" dirty="0" err="1" smtClean="0">
                <a:cs typeface="Times New Roman" pitchFamily="18" charset="0"/>
              </a:rPr>
              <a:t>імені</a:t>
            </a:r>
            <a:r>
              <a:rPr lang="ru-RU" sz="1900" dirty="0" smtClean="0">
                <a:cs typeface="Times New Roman" pitchFamily="18" charset="0"/>
              </a:rPr>
              <a:t> </a:t>
            </a:r>
            <a:r>
              <a:rPr lang="ru-RU" sz="1900" dirty="0">
                <a:cs typeface="Times New Roman" pitchFamily="18" charset="0"/>
              </a:rPr>
              <a:t>А. </a:t>
            </a:r>
            <a:r>
              <a:rPr lang="ru-RU" sz="1900" dirty="0" smtClean="0">
                <a:cs typeface="Times New Roman" pitchFamily="18" charset="0"/>
              </a:rPr>
              <a:t>С. </a:t>
            </a:r>
            <a:r>
              <a:rPr lang="ru-RU" sz="1900" dirty="0" err="1" smtClean="0">
                <a:cs typeface="Times New Roman" pitchFamily="18" charset="0"/>
              </a:rPr>
              <a:t>Макаренка</a:t>
            </a:r>
            <a:r>
              <a:rPr lang="ru-RU" sz="1900" dirty="0" smtClean="0">
                <a:cs typeface="Times New Roman" pitchFamily="18" charset="0"/>
              </a:rPr>
              <a:t>.</a:t>
            </a:r>
            <a:endParaRPr lang="ru-RU" sz="1900" dirty="0"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54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3100" b="1" dirty="0">
                <a:solidFill>
                  <a:schemeClr val="tx1"/>
                </a:solidFill>
              </a:rPr>
              <a:t>О</a:t>
            </a:r>
            <a:r>
              <a:rPr lang="uk-UA" sz="3100" b="1" dirty="0" smtClean="0">
                <a:solidFill>
                  <a:schemeClr val="tx1"/>
                </a:solidFill>
              </a:rPr>
              <a:t>рганізація </a:t>
            </a:r>
            <a:r>
              <a:rPr lang="uk-UA" sz="3100" b="1" dirty="0">
                <a:solidFill>
                  <a:schemeClr val="tx1"/>
                </a:solidFill>
              </a:rPr>
              <a:t>процесу </a:t>
            </a:r>
            <a:r>
              <a:rPr lang="uk-UA" sz="3100" b="1" dirty="0" err="1">
                <a:solidFill>
                  <a:schemeClr val="tx1"/>
                </a:solidFill>
              </a:rPr>
              <a:t>корекційного</a:t>
            </a:r>
            <a:r>
              <a:rPr lang="uk-UA" sz="3100" b="1" dirty="0">
                <a:solidFill>
                  <a:schemeClr val="tx1"/>
                </a:solidFill>
              </a:rPr>
              <a:t> спрямування музичного </a:t>
            </a:r>
            <a:r>
              <a:rPr lang="uk-UA" sz="3100" b="1" dirty="0" smtClean="0">
                <a:solidFill>
                  <a:schemeClr val="tx1"/>
                </a:solidFill>
              </a:rPr>
              <a:t>виховання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000" dirty="0"/>
              <a:t>1. Дотримання принципів організації </a:t>
            </a:r>
            <a:r>
              <a:rPr lang="uk-UA" sz="2000" dirty="0" err="1"/>
              <a:t>корекційно</a:t>
            </a:r>
            <a:r>
              <a:rPr lang="uk-UA" sz="2000" dirty="0"/>
              <a:t> спрямованого процесу </a:t>
            </a:r>
            <a:r>
              <a:rPr lang="uk-UA" sz="2000" dirty="0" smtClean="0"/>
              <a:t>музичного виховання.</a:t>
            </a:r>
            <a:endParaRPr lang="ru-RU" sz="2000" dirty="0"/>
          </a:p>
          <a:p>
            <a:pPr marL="0" indent="0" algn="just">
              <a:buNone/>
            </a:pPr>
            <a:r>
              <a:rPr lang="uk-UA" sz="2000" dirty="0"/>
              <a:t>2. Використання методів, прийомів і засобів музично-особистісного розвитку.</a:t>
            </a:r>
            <a:endParaRPr lang="ru-RU" sz="2000" dirty="0"/>
          </a:p>
          <a:p>
            <a:pPr marL="0" indent="0" algn="just">
              <a:buNone/>
            </a:pPr>
            <a:r>
              <a:rPr lang="uk-UA" sz="2000" dirty="0"/>
              <a:t>3. Впровадження специфічних форм музичного </a:t>
            </a:r>
            <a:r>
              <a:rPr lang="uk-UA" sz="2000" dirty="0" smtClean="0"/>
              <a:t>виховання.</a:t>
            </a:r>
            <a:endParaRPr lang="ru-RU" sz="2000" dirty="0"/>
          </a:p>
          <a:p>
            <a:pPr marL="0" indent="0" algn="just">
              <a:buNone/>
            </a:pPr>
            <a:r>
              <a:rPr lang="uk-UA" sz="2000" dirty="0"/>
              <a:t>4. Розуміння і реалізація </a:t>
            </a:r>
            <a:r>
              <a:rPr lang="uk-UA" sz="2000" dirty="0" err="1"/>
              <a:t>корекційно-компенсаторного</a:t>
            </a:r>
            <a:r>
              <a:rPr lang="uk-UA" sz="2000" dirty="0"/>
              <a:t> потенціалу різних видів музичної діяльності.</a:t>
            </a:r>
            <a:endParaRPr lang="ru-RU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4545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73015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100" b="1" dirty="0">
                <a:solidFill>
                  <a:schemeClr val="tx1"/>
                </a:solidFill>
              </a:rPr>
              <a:t>Методика реалізації </a:t>
            </a:r>
            <a:r>
              <a:rPr lang="uk-UA" sz="3100" b="1" dirty="0" err="1">
                <a:solidFill>
                  <a:schemeClr val="tx1"/>
                </a:solidFill>
              </a:rPr>
              <a:t>корекційного</a:t>
            </a:r>
            <a:r>
              <a:rPr lang="uk-UA" sz="3100" b="1" dirty="0">
                <a:solidFill>
                  <a:schemeClr val="tx1"/>
                </a:solidFill>
              </a:rPr>
              <a:t> спрямування музичного виховання</a:t>
            </a:r>
            <a:r>
              <a:rPr lang="uk-UA" sz="2000" dirty="0">
                <a:solidFill>
                  <a:schemeClr val="tx1"/>
                </a:solidFill>
              </a:rPr>
              <a:t/>
            </a:r>
            <a:br>
              <a:rPr lang="uk-UA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41938"/>
            <a:ext cx="8596668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uk-UA" sz="1400" b="1" dirty="0" smtClean="0"/>
              <a:t>Мета</a:t>
            </a:r>
            <a:r>
              <a:rPr lang="uk-UA" sz="1400" b="1" dirty="0"/>
              <a:t>  </a:t>
            </a:r>
            <a:r>
              <a:rPr lang="uk-UA" sz="1400" b="1" dirty="0" smtClean="0"/>
              <a:t>– </a:t>
            </a:r>
            <a:r>
              <a:rPr lang="uk-UA" sz="1400" dirty="0" smtClean="0"/>
              <a:t>покращення </a:t>
            </a:r>
            <a:r>
              <a:rPr lang="uk-UA" sz="1400" dirty="0"/>
              <a:t>рівнів музично-особистісного розвитку дошкільників зі зниженим зором. </a:t>
            </a:r>
            <a:endParaRPr lang="uk-UA" sz="1400" dirty="0" smtClean="0"/>
          </a:p>
          <a:p>
            <a:pPr marL="0" indent="0">
              <a:spcBef>
                <a:spcPts val="0"/>
              </a:spcBef>
              <a:buNone/>
            </a:pPr>
            <a:endParaRPr lang="uk-UA" sz="1400" b="1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uk-UA" sz="1400" b="1" dirty="0" err="1" smtClean="0">
                <a:solidFill>
                  <a:schemeClr val="tx1"/>
                </a:solidFill>
              </a:rPr>
              <a:t>Корекційно-розвивальні</a:t>
            </a:r>
            <a:r>
              <a:rPr lang="uk-UA" sz="1400" b="1" dirty="0" smtClean="0">
                <a:solidFill>
                  <a:schemeClr val="tx1"/>
                </a:solidFill>
              </a:rPr>
              <a:t> завдання:</a:t>
            </a:r>
            <a:endParaRPr lang="uk-UA" sz="1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1400" b="1" dirty="0" smtClean="0"/>
              <a:t>1.</a:t>
            </a:r>
            <a:r>
              <a:rPr lang="uk-UA" sz="1400" b="1" i="1" dirty="0" smtClean="0"/>
              <a:t> </a:t>
            </a:r>
            <a:r>
              <a:rPr lang="uk-UA" sz="1400" b="1" i="1" dirty="0" err="1" smtClean="0"/>
              <a:t>Потребово-мотиваційні</a:t>
            </a:r>
            <a:r>
              <a:rPr lang="uk-UA" sz="1400" dirty="0"/>
              <a:t>: формування інтересу до спілкування з музичним мистецтвом та потреби (бажання) участі у різних видах музичної діяльності.</a:t>
            </a:r>
            <a:endParaRPr lang="ru-RU" sz="1400" dirty="0"/>
          </a:p>
          <a:p>
            <a:pPr marL="0" indent="0">
              <a:spcBef>
                <a:spcPts val="0"/>
              </a:spcBef>
              <a:buNone/>
            </a:pPr>
            <a:endParaRPr lang="uk-UA" sz="1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1400" b="1" dirty="0" smtClean="0"/>
              <a:t>2. </a:t>
            </a:r>
            <a:r>
              <a:rPr lang="uk-UA" sz="1400" b="1" i="1" dirty="0" smtClean="0"/>
              <a:t>Емоційно-аксіологічні</a:t>
            </a:r>
            <a:r>
              <a:rPr lang="uk-UA" sz="1400" dirty="0"/>
              <a:t>: розвиток </a:t>
            </a:r>
            <a:r>
              <a:rPr lang="uk-UA" sz="1400" dirty="0" err="1"/>
              <a:t>полімодального</a:t>
            </a:r>
            <a:r>
              <a:rPr lang="uk-UA" sz="1400" dirty="0"/>
              <a:t> </a:t>
            </a:r>
            <a:r>
              <a:rPr lang="uk-UA" sz="1400" dirty="0" err="1"/>
              <a:t>різноваріативного</a:t>
            </a:r>
            <a:r>
              <a:rPr lang="uk-UA" sz="1400" dirty="0"/>
              <a:t> прояву емоційної активності, подолання мімічних і рухових </a:t>
            </a:r>
            <a:r>
              <a:rPr lang="uk-UA" sz="1400" dirty="0" err="1"/>
              <a:t>стереотипій</a:t>
            </a:r>
            <a:r>
              <a:rPr lang="uk-UA" sz="1400" dirty="0"/>
              <a:t>, формування і розширення пасивного і активного </a:t>
            </a:r>
            <a:r>
              <a:rPr lang="uk-UA" sz="1400" dirty="0" smtClean="0"/>
              <a:t>емоційного словника, </a:t>
            </a:r>
            <a:r>
              <a:rPr lang="uk-UA" sz="1400" dirty="0"/>
              <a:t>розвиток критичного ставлення до відбору музичних творів</a:t>
            </a:r>
            <a:r>
              <a:rPr lang="uk-UA" sz="1400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uk-UA" sz="1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1400" b="1" dirty="0" smtClean="0"/>
              <a:t>3.  </a:t>
            </a:r>
            <a:r>
              <a:rPr lang="uk-UA" sz="1400" b="1" i="1" dirty="0" smtClean="0"/>
              <a:t>Когнітивно-гносеологічні</a:t>
            </a:r>
            <a:r>
              <a:rPr lang="uk-UA" sz="1400" dirty="0" smtClean="0"/>
              <a:t>: розвиток сприймання та розуміння музичних образів, профілактика </a:t>
            </a:r>
            <a:r>
              <a:rPr lang="uk-UA" sz="1400" dirty="0"/>
              <a:t>вад мовлення, розвиток засобів інтонаційної виразності </a:t>
            </a:r>
            <a:r>
              <a:rPr lang="uk-UA" sz="1400" dirty="0" smtClean="0"/>
              <a:t>мовлення.</a:t>
            </a:r>
            <a:endParaRPr lang="ru-RU" sz="1400" dirty="0"/>
          </a:p>
          <a:p>
            <a:pPr marL="0" indent="0">
              <a:spcBef>
                <a:spcPts val="0"/>
              </a:spcBef>
              <a:buNone/>
            </a:pPr>
            <a:endParaRPr lang="uk-UA" sz="1400" i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1400" b="1" dirty="0" smtClean="0"/>
              <a:t>4. </a:t>
            </a:r>
            <a:r>
              <a:rPr lang="uk-UA" sz="1400" b="1" i="1" dirty="0" smtClean="0"/>
              <a:t>Дієво-практичні</a:t>
            </a:r>
            <a:r>
              <a:rPr lang="uk-UA" sz="1400" i="1" dirty="0"/>
              <a:t>:</a:t>
            </a:r>
            <a:r>
              <a:rPr lang="uk-UA" sz="1400" dirty="0"/>
              <a:t> </a:t>
            </a:r>
            <a:endParaRPr lang="ru-RU" sz="1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400" dirty="0"/>
              <a:t>	</a:t>
            </a:r>
            <a:r>
              <a:rPr lang="ru-RU" sz="1400" dirty="0" smtClean="0"/>
              <a:t>4.1. </a:t>
            </a:r>
            <a:r>
              <a:rPr lang="uk-UA" sz="1400" dirty="0" smtClean="0"/>
              <a:t>Розвиток </a:t>
            </a:r>
            <a:r>
              <a:rPr lang="uk-UA" sz="1400" dirty="0"/>
              <a:t>музично-рухової </a:t>
            </a:r>
            <a:r>
              <a:rPr lang="uk-UA" sz="1400" dirty="0" smtClean="0"/>
              <a:t>активності.</a:t>
            </a:r>
            <a:endParaRPr lang="uk-UA" sz="1400" dirty="0"/>
          </a:p>
          <a:p>
            <a:pPr marL="457200" lvl="1" indent="0">
              <a:spcBef>
                <a:spcPts val="0"/>
              </a:spcBef>
              <a:buNone/>
            </a:pPr>
            <a:r>
              <a:rPr lang="uk-UA" sz="1400" dirty="0" smtClean="0"/>
              <a:t>4.2. Розвиток </a:t>
            </a:r>
            <a:r>
              <a:rPr lang="uk-UA" sz="1400" dirty="0"/>
              <a:t>просторової організації </a:t>
            </a:r>
            <a:r>
              <a:rPr lang="uk-UA" sz="1400" dirty="0" smtClean="0"/>
              <a:t>руху. </a:t>
            </a:r>
            <a:r>
              <a:rPr lang="uk-UA" sz="1400" dirty="0"/>
              <a:t>Подолання страху руху у просторі.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uk-UA" sz="1400" dirty="0" smtClean="0"/>
              <a:t>4.3. Розвиток </a:t>
            </a:r>
            <a:r>
              <a:rPr lang="uk-UA" sz="1400" dirty="0"/>
              <a:t>координації </a:t>
            </a:r>
            <a:r>
              <a:rPr lang="uk-UA" sz="1400" dirty="0" smtClean="0"/>
              <a:t>рухів. </a:t>
            </a:r>
            <a:r>
              <a:rPr lang="uk-UA" sz="1400" dirty="0"/>
              <a:t>Подолання нав’язливих рухів.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uk-UA" sz="1400" dirty="0" smtClean="0"/>
              <a:t>4.4. Розвиток </a:t>
            </a:r>
            <a:r>
              <a:rPr lang="uk-UA" sz="1400" dirty="0"/>
              <a:t>координації рухів з </a:t>
            </a:r>
            <a:r>
              <a:rPr lang="uk-UA" sz="1400" dirty="0" smtClean="0"/>
              <a:t>мовленням. </a:t>
            </a:r>
            <a:endParaRPr lang="ru-RU" sz="1400" dirty="0"/>
          </a:p>
          <a:p>
            <a:pPr marL="457200" lvl="1" indent="0">
              <a:spcBef>
                <a:spcPts val="0"/>
              </a:spcBef>
              <a:buNone/>
            </a:pPr>
            <a:r>
              <a:rPr lang="uk-UA" sz="1400" dirty="0" smtClean="0"/>
              <a:t>4.5. Розвиток </a:t>
            </a:r>
            <a:r>
              <a:rPr lang="uk-UA" sz="1400" dirty="0"/>
              <a:t>пластичності </a:t>
            </a:r>
            <a:r>
              <a:rPr lang="uk-UA" sz="1400" dirty="0" smtClean="0"/>
              <a:t>рухів. </a:t>
            </a:r>
            <a:r>
              <a:rPr lang="uk-UA" sz="1400" dirty="0"/>
              <a:t>Подолання скутості рухів.</a:t>
            </a:r>
          </a:p>
          <a:p>
            <a:pPr marL="0" indent="0">
              <a:spcBef>
                <a:spcPts val="0"/>
              </a:spcBef>
              <a:buNone/>
            </a:pPr>
            <a:endParaRPr lang="uk-UA" sz="1400" i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1400" b="1" dirty="0" smtClean="0"/>
              <a:t>5. </a:t>
            </a:r>
            <a:r>
              <a:rPr lang="uk-UA" sz="1400" b="1" i="1" dirty="0" smtClean="0"/>
              <a:t>Креативні</a:t>
            </a:r>
            <a:r>
              <a:rPr lang="uk-UA" sz="1400" b="1" i="1" dirty="0"/>
              <a:t>:</a:t>
            </a:r>
            <a:r>
              <a:rPr lang="uk-UA" sz="1400" dirty="0"/>
              <a:t> розвиток музично-творчих </a:t>
            </a:r>
            <a:r>
              <a:rPr lang="uk-UA" sz="1400" dirty="0" smtClean="0"/>
              <a:t>здібностей.</a:t>
            </a:r>
            <a:endParaRPr lang="ru-RU" sz="1400" dirty="0"/>
          </a:p>
          <a:p>
            <a:pPr marL="0" indent="0">
              <a:spcBef>
                <a:spcPts val="0"/>
              </a:spcBef>
              <a:buNone/>
            </a:pPr>
            <a:endParaRPr lang="uk-UA" sz="1400" i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1400" b="1" dirty="0" smtClean="0"/>
              <a:t>6</a:t>
            </a:r>
            <a:r>
              <a:rPr lang="uk-UA" sz="1400" b="1" i="1" dirty="0" smtClean="0"/>
              <a:t>. Компенсаторні</a:t>
            </a:r>
            <a:r>
              <a:rPr lang="uk-UA" sz="1400" i="1" dirty="0"/>
              <a:t>:</a:t>
            </a:r>
            <a:r>
              <a:rPr lang="uk-UA" sz="1400" dirty="0"/>
              <a:t> розвиток </a:t>
            </a:r>
            <a:r>
              <a:rPr lang="uk-UA" sz="1400" dirty="0" err="1"/>
              <a:t>сенсорно-перцептивної</a:t>
            </a:r>
            <a:r>
              <a:rPr lang="uk-UA" sz="1400" dirty="0"/>
              <a:t> </a:t>
            </a:r>
            <a:r>
              <a:rPr lang="uk-UA" sz="1400" dirty="0" smtClean="0"/>
              <a:t>сфери.</a:t>
            </a:r>
            <a:endParaRPr lang="uk-UA" sz="1400" dirty="0"/>
          </a:p>
          <a:p>
            <a:pPr marL="0" indent="0">
              <a:buNone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90252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3100" b="1" dirty="0" smtClean="0">
                <a:solidFill>
                  <a:schemeClr val="tx1"/>
                </a:solidFill>
              </a:rPr>
              <a:t>Етапи методики </a:t>
            </a:r>
            <a:r>
              <a:rPr lang="uk-UA" sz="3100" b="1" dirty="0">
                <a:solidFill>
                  <a:schemeClr val="tx1"/>
                </a:solidFill>
              </a:rPr>
              <a:t>музично-особистісного розвитку дошкільників зі зниженим</a:t>
            </a:r>
            <a:br>
              <a:rPr lang="uk-UA" sz="3100" b="1" dirty="0">
                <a:solidFill>
                  <a:schemeClr val="tx1"/>
                </a:solidFill>
              </a:rPr>
            </a:br>
            <a:r>
              <a:rPr lang="uk-UA" sz="2800" dirty="0">
                <a:solidFill>
                  <a:schemeClr val="tx1"/>
                </a:solidFill>
              </a:rPr>
              <a:t/>
            </a:r>
            <a:br>
              <a:rPr lang="uk-UA" sz="2800" dirty="0">
                <a:solidFill>
                  <a:schemeClr val="tx1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2000" b="1" dirty="0" smtClean="0"/>
              <a:t>І-й-пропедевтичний.</a:t>
            </a:r>
            <a:endParaRPr lang="uk-UA" sz="2000" b="1" dirty="0"/>
          </a:p>
          <a:p>
            <a:pPr marL="0" indent="0">
              <a:buNone/>
            </a:pPr>
            <a:r>
              <a:rPr lang="uk-UA" sz="2000" b="1" dirty="0" smtClean="0"/>
              <a:t>ІІ </a:t>
            </a:r>
            <a:r>
              <a:rPr lang="uk-UA" sz="2000" b="1" dirty="0"/>
              <a:t>етап – </a:t>
            </a:r>
            <a:r>
              <a:rPr lang="uk-UA" sz="2000" b="1" dirty="0" smtClean="0"/>
              <a:t>мотиваційно-емоційний.</a:t>
            </a:r>
          </a:p>
          <a:p>
            <a:pPr marL="0" indent="0">
              <a:buNone/>
            </a:pPr>
            <a:r>
              <a:rPr lang="uk-UA" sz="2000" b="1" dirty="0" smtClean="0"/>
              <a:t>ІІІ </a:t>
            </a:r>
            <a:r>
              <a:rPr lang="uk-UA" sz="2000" b="1" dirty="0"/>
              <a:t>етап – </a:t>
            </a:r>
            <a:r>
              <a:rPr lang="uk-UA" sz="2000" b="1" dirty="0" smtClean="0"/>
              <a:t>музично-когнітивний.</a:t>
            </a:r>
          </a:p>
          <a:p>
            <a:pPr marL="0" indent="0">
              <a:buNone/>
            </a:pPr>
            <a:r>
              <a:rPr lang="uk-UA" sz="2000" b="1" dirty="0"/>
              <a:t>І</a:t>
            </a:r>
            <a:r>
              <a:rPr lang="ru-RU" sz="2000" b="1" dirty="0" smtClean="0"/>
              <a:t>V</a:t>
            </a:r>
            <a:r>
              <a:rPr lang="uk-UA" sz="2000" b="1" dirty="0" smtClean="0"/>
              <a:t> </a:t>
            </a:r>
            <a:r>
              <a:rPr lang="uk-UA" sz="2000" b="1" dirty="0"/>
              <a:t>етап – </a:t>
            </a:r>
            <a:r>
              <a:rPr lang="uk-UA" sz="2000" b="1" dirty="0" err="1" smtClean="0"/>
              <a:t>музично-діяльнісний</a:t>
            </a:r>
            <a:r>
              <a:rPr lang="uk-UA" sz="2000" b="1" dirty="0" smtClean="0"/>
              <a:t> .</a:t>
            </a:r>
            <a:endParaRPr lang="uk-UA" sz="2000" b="1" dirty="0"/>
          </a:p>
          <a:p>
            <a:pPr marL="0" indent="0">
              <a:buNone/>
            </a:pPr>
            <a:r>
              <a:rPr lang="ru-RU" sz="2000" b="1" dirty="0" smtClean="0"/>
              <a:t>V</a:t>
            </a:r>
            <a:r>
              <a:rPr lang="uk-UA" sz="2000" b="1" dirty="0" smtClean="0"/>
              <a:t> </a:t>
            </a:r>
            <a:r>
              <a:rPr lang="uk-UA" sz="2000" b="1" dirty="0"/>
              <a:t>етап – </a:t>
            </a:r>
            <a:r>
              <a:rPr lang="uk-UA" sz="2000" b="1" dirty="0" smtClean="0"/>
              <a:t>музично-творчий</a:t>
            </a:r>
            <a:r>
              <a:rPr lang="uk-UA" sz="2000" b="1" dirty="0"/>
              <a:t>.</a:t>
            </a:r>
            <a:endParaRPr lang="ru-RU" sz="2000" b="1" dirty="0"/>
          </a:p>
          <a:p>
            <a:endParaRPr lang="uk-UA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676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33046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</a:rPr>
              <a:t>Експериментальні бази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59877"/>
            <a:ext cx="8596668" cy="521676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sz="2200" dirty="0" smtClean="0">
                <a:solidFill>
                  <a:schemeClr val="tx1"/>
                </a:solidFill>
              </a:rPr>
              <a:t>1. Комунальна </a:t>
            </a:r>
            <a:r>
              <a:rPr lang="uk-UA" sz="2200" dirty="0">
                <a:solidFill>
                  <a:schemeClr val="tx1"/>
                </a:solidFill>
              </a:rPr>
              <a:t>організація (установа, заклад) «</a:t>
            </a:r>
            <a:r>
              <a:rPr lang="uk-UA" sz="2200" dirty="0" err="1">
                <a:solidFill>
                  <a:schemeClr val="tx1"/>
                </a:solidFill>
              </a:rPr>
              <a:t>Шосткинський</a:t>
            </a:r>
            <a:r>
              <a:rPr lang="uk-UA" sz="2200" dirty="0">
                <a:solidFill>
                  <a:schemeClr val="tx1"/>
                </a:solidFill>
              </a:rPr>
              <a:t> дошкільний навчальний заклад (ясла-садок) № 11 «Казка» </a:t>
            </a:r>
            <a:r>
              <a:rPr lang="uk-UA" sz="2200" dirty="0" err="1">
                <a:solidFill>
                  <a:schemeClr val="tx1"/>
                </a:solidFill>
              </a:rPr>
              <a:t>Шосткинської</a:t>
            </a:r>
            <a:r>
              <a:rPr lang="uk-UA" sz="2200" dirty="0">
                <a:solidFill>
                  <a:schemeClr val="tx1"/>
                </a:solidFill>
              </a:rPr>
              <a:t> міської ради Сумської </a:t>
            </a:r>
            <a:r>
              <a:rPr lang="uk-UA" sz="2200" dirty="0" smtClean="0">
                <a:solidFill>
                  <a:schemeClr val="tx1"/>
                </a:solidFill>
              </a:rPr>
              <a:t>області; </a:t>
            </a:r>
            <a:endParaRPr lang="uk-UA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sz="2200" dirty="0" smtClean="0">
                <a:solidFill>
                  <a:schemeClr val="tx1"/>
                </a:solidFill>
              </a:rPr>
              <a:t>2. Комунальний </a:t>
            </a:r>
            <a:r>
              <a:rPr lang="uk-UA" sz="2200" dirty="0">
                <a:solidFill>
                  <a:schemeClr val="tx1"/>
                </a:solidFill>
              </a:rPr>
              <a:t>заклад «Дошкільний навчальний заклад (ясла-садок) – центр розвитку дитини №35 «Попелюшка» </a:t>
            </a:r>
            <a:r>
              <a:rPr lang="uk-UA" sz="2200" dirty="0" err="1">
                <a:solidFill>
                  <a:schemeClr val="tx1"/>
                </a:solidFill>
              </a:rPr>
              <a:t>Кам’янської</a:t>
            </a:r>
            <a:r>
              <a:rPr lang="uk-UA" sz="2200" dirty="0">
                <a:solidFill>
                  <a:schemeClr val="tx1"/>
                </a:solidFill>
              </a:rPr>
              <a:t> міської ради; </a:t>
            </a:r>
          </a:p>
          <a:p>
            <a:pPr marL="0" indent="0">
              <a:buNone/>
            </a:pPr>
            <a:r>
              <a:rPr lang="uk-UA" sz="2200" dirty="0" smtClean="0">
                <a:solidFill>
                  <a:schemeClr val="tx1"/>
                </a:solidFill>
              </a:rPr>
              <a:t>3. Комунальний </a:t>
            </a:r>
            <a:r>
              <a:rPr lang="uk-UA" sz="2200" dirty="0">
                <a:solidFill>
                  <a:schemeClr val="tx1"/>
                </a:solidFill>
              </a:rPr>
              <a:t>заклад «Дошкільний навчальний заклад (ясла-сад) №83 комбінованого типу» Криворізької міської ради; </a:t>
            </a:r>
          </a:p>
          <a:p>
            <a:pPr marL="0" indent="0">
              <a:buNone/>
            </a:pPr>
            <a:r>
              <a:rPr lang="uk-UA" sz="2200" dirty="0" smtClean="0">
                <a:solidFill>
                  <a:schemeClr val="tx1"/>
                </a:solidFill>
              </a:rPr>
              <a:t>4. Херсонський </a:t>
            </a:r>
            <a:r>
              <a:rPr lang="uk-UA" sz="2200" dirty="0">
                <a:solidFill>
                  <a:schemeClr val="tx1"/>
                </a:solidFill>
              </a:rPr>
              <a:t>ясла-садок № 22 </a:t>
            </a:r>
            <a:r>
              <a:rPr lang="uk-UA" sz="2200" dirty="0" err="1">
                <a:solidFill>
                  <a:schemeClr val="tx1"/>
                </a:solidFill>
              </a:rPr>
              <a:t>компенсуючого</a:t>
            </a:r>
            <a:r>
              <a:rPr lang="uk-UA" sz="2200" dirty="0">
                <a:solidFill>
                  <a:schemeClr val="tx1"/>
                </a:solidFill>
              </a:rPr>
              <a:t> типу для дітей з вадами зору Херсонської міської ради; </a:t>
            </a:r>
          </a:p>
          <a:p>
            <a:pPr marL="0" indent="0">
              <a:buNone/>
            </a:pPr>
            <a:r>
              <a:rPr lang="uk-UA" sz="2200" dirty="0" smtClean="0">
                <a:solidFill>
                  <a:schemeClr val="tx1"/>
                </a:solidFill>
              </a:rPr>
              <a:t>5. Теребовлянський </a:t>
            </a:r>
            <a:r>
              <a:rPr lang="uk-UA" sz="2200" dirty="0">
                <a:solidFill>
                  <a:schemeClr val="tx1"/>
                </a:solidFill>
              </a:rPr>
              <a:t>навчально-виховний комплекс Тернопільської обласної </a:t>
            </a:r>
            <a:r>
              <a:rPr lang="uk-UA" sz="2200" dirty="0" smtClean="0">
                <a:solidFill>
                  <a:schemeClr val="tx1"/>
                </a:solidFill>
              </a:rPr>
              <a:t>ради; </a:t>
            </a:r>
            <a:endParaRPr lang="uk-UA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sz="2200" dirty="0" smtClean="0">
                <a:solidFill>
                  <a:schemeClr val="tx1"/>
                </a:solidFill>
              </a:rPr>
              <a:t>6. Дошкільний </a:t>
            </a:r>
            <a:r>
              <a:rPr lang="uk-UA" sz="2200" dirty="0">
                <a:solidFill>
                  <a:schemeClr val="tx1"/>
                </a:solidFill>
              </a:rPr>
              <a:t>навчальний заклад № 32 Голосіївського району м. Київ</a:t>
            </a:r>
            <a:r>
              <a:rPr lang="uk-UA" sz="2200" dirty="0" smtClean="0">
                <a:solidFill>
                  <a:schemeClr val="tx1"/>
                </a:solidFill>
              </a:rPr>
              <a:t>; </a:t>
            </a:r>
            <a:endParaRPr lang="uk-UA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sz="2200" dirty="0" smtClean="0">
                <a:solidFill>
                  <a:schemeClr val="tx1"/>
                </a:solidFill>
              </a:rPr>
              <a:t>7. Спеціальний </a:t>
            </a:r>
            <a:r>
              <a:rPr lang="uk-UA" sz="2200" dirty="0">
                <a:solidFill>
                  <a:schemeClr val="tx1"/>
                </a:solidFill>
              </a:rPr>
              <a:t>дошкільний навчальний заклад (ясла-садок) № 755 Деснянського району м. </a:t>
            </a:r>
            <a:r>
              <a:rPr lang="uk-UA" sz="2200" dirty="0" smtClean="0">
                <a:solidFill>
                  <a:schemeClr val="tx1"/>
                </a:solidFill>
              </a:rPr>
              <a:t>Київ; </a:t>
            </a:r>
            <a:endParaRPr lang="uk-UA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sz="2200" dirty="0" smtClean="0">
                <a:solidFill>
                  <a:schemeClr val="tx1"/>
                </a:solidFill>
              </a:rPr>
              <a:t>8. Спеціальний </a:t>
            </a:r>
            <a:r>
              <a:rPr lang="uk-UA" sz="2200" dirty="0">
                <a:solidFill>
                  <a:schemeClr val="tx1"/>
                </a:solidFill>
              </a:rPr>
              <a:t>навчально-виховний комплекс «</a:t>
            </a:r>
            <a:r>
              <a:rPr lang="uk-UA" sz="2200" dirty="0" err="1">
                <a:solidFill>
                  <a:schemeClr val="tx1"/>
                </a:solidFill>
              </a:rPr>
              <a:t>Пізнайко</a:t>
            </a:r>
            <a:r>
              <a:rPr lang="uk-UA" sz="2200" dirty="0">
                <a:solidFill>
                  <a:schemeClr val="tx1"/>
                </a:solidFill>
              </a:rPr>
              <a:t>» Шевченківського району м. </a:t>
            </a:r>
            <a:r>
              <a:rPr lang="uk-UA" sz="2200" dirty="0" smtClean="0">
                <a:solidFill>
                  <a:schemeClr val="tx1"/>
                </a:solidFill>
              </a:rPr>
              <a:t>Київ.</a:t>
            </a:r>
            <a:endParaRPr lang="uk-UA" sz="2200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325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8000" b="1" dirty="0">
                <a:solidFill>
                  <a:schemeClr val="tx1"/>
                </a:solidFill>
              </a:rPr>
              <a:t>Дякую за увагу !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22366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2532186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chemeClr val="tx1"/>
                </a:solidFill>
              </a:rPr>
              <a:t>Мета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корекційно-педагогічної</a:t>
            </a:r>
            <a:r>
              <a:rPr lang="uk-UA" sz="2800" dirty="0">
                <a:solidFill>
                  <a:schemeClr val="tx1"/>
                </a:solidFill>
              </a:rPr>
              <a:t> роботи </a:t>
            </a:r>
            <a:r>
              <a:rPr lang="uk-UA" sz="2800" dirty="0" smtClean="0">
                <a:solidFill>
                  <a:schemeClr val="tx1"/>
                </a:solidFill>
              </a:rPr>
              <a:t>– формування </a:t>
            </a:r>
            <a:r>
              <a:rPr lang="uk-UA" sz="2800" dirty="0">
                <a:solidFill>
                  <a:schemeClr val="tx1"/>
                </a:solidFill>
              </a:rPr>
              <a:t>у дитини з </a:t>
            </a:r>
            <a:r>
              <a:rPr lang="uk-UA" sz="2800" dirty="0" smtClean="0">
                <a:solidFill>
                  <a:schemeClr val="tx1"/>
                </a:solidFill>
              </a:rPr>
              <a:t>порушеннями зору </a:t>
            </a:r>
            <a:r>
              <a:rPr lang="uk-UA" sz="2800" dirty="0">
                <a:solidFill>
                  <a:schemeClr val="tx1"/>
                </a:solidFill>
              </a:rPr>
              <a:t>способів компенсації сліпоти і </a:t>
            </a:r>
            <a:r>
              <a:rPr lang="uk-UA" sz="2800" dirty="0" err="1">
                <a:solidFill>
                  <a:schemeClr val="tx1"/>
                </a:solidFill>
              </a:rPr>
              <a:t>слабозорості</a:t>
            </a:r>
            <a:r>
              <a:rPr lang="uk-UA" sz="2800" dirty="0">
                <a:solidFill>
                  <a:schemeClr val="tx1"/>
                </a:solidFill>
              </a:rPr>
              <a:t> та корекція вторинних відхилень у психофізичному </a:t>
            </a:r>
            <a:r>
              <a:rPr lang="uk-UA" sz="2800" dirty="0" smtClean="0">
                <a:solidFill>
                  <a:schemeClr val="tx1"/>
                </a:solidFill>
              </a:rPr>
              <a:t/>
            </a:r>
            <a:br>
              <a:rPr lang="uk-UA" sz="2800" dirty="0" smtClean="0">
                <a:solidFill>
                  <a:schemeClr val="tx1"/>
                </a:solidFill>
              </a:rPr>
            </a:br>
            <a:r>
              <a:rPr lang="uk-UA" sz="2800" dirty="0" smtClean="0">
                <a:solidFill>
                  <a:schemeClr val="tx1"/>
                </a:solidFill>
              </a:rPr>
              <a:t>розвиткові </a:t>
            </a:r>
            <a:r>
              <a:rPr lang="uk-UA" sz="2800" dirty="0">
                <a:solidFill>
                  <a:schemeClr val="tx1"/>
                </a:solidFill>
              </a:rPr>
              <a:t>(</a:t>
            </a:r>
            <a:r>
              <a:rPr lang="uk-UA" sz="2800" dirty="0" smtClean="0">
                <a:solidFill>
                  <a:schemeClr val="tx1"/>
                </a:solidFill>
              </a:rPr>
              <a:t>Л.Виготський</a:t>
            </a:r>
            <a:r>
              <a:rPr lang="uk-UA" sz="2800" dirty="0">
                <a:solidFill>
                  <a:schemeClr val="tx1"/>
                </a:solidFill>
              </a:rPr>
              <a:t>, </a:t>
            </a:r>
            <a:r>
              <a:rPr lang="uk-UA" sz="2800" dirty="0" smtClean="0">
                <a:solidFill>
                  <a:schemeClr val="tx1"/>
                </a:solidFill>
              </a:rPr>
              <a:t>М.</a:t>
            </a:r>
            <a:r>
              <a:rPr lang="uk-UA" sz="2800" dirty="0" err="1" smtClean="0">
                <a:solidFill>
                  <a:schemeClr val="tx1"/>
                </a:solidFill>
              </a:rPr>
              <a:t>Земцова</a:t>
            </a:r>
            <a:r>
              <a:rPr lang="uk-UA" sz="2800" dirty="0">
                <a:solidFill>
                  <a:schemeClr val="tx1"/>
                </a:solidFill>
              </a:rPr>
              <a:t>, </a:t>
            </a:r>
            <a:r>
              <a:rPr lang="uk-UA" sz="2800" dirty="0" smtClean="0">
                <a:solidFill>
                  <a:schemeClr val="tx1"/>
                </a:solidFill>
              </a:rPr>
              <a:t>І. </a:t>
            </a:r>
            <a:r>
              <a:rPr lang="uk-UA" sz="2800" dirty="0" err="1">
                <a:solidFill>
                  <a:schemeClr val="tx1"/>
                </a:solidFill>
              </a:rPr>
              <a:t>Моргуліс</a:t>
            </a:r>
            <a:r>
              <a:rPr lang="uk-UA" sz="2800" dirty="0">
                <a:solidFill>
                  <a:schemeClr val="tx1"/>
                </a:solidFill>
              </a:rPr>
              <a:t>, </a:t>
            </a:r>
            <a:r>
              <a:rPr lang="uk-UA" sz="2800" dirty="0" smtClean="0">
                <a:solidFill>
                  <a:schemeClr val="tx1"/>
                </a:solidFill>
              </a:rPr>
              <a:t>В.</a:t>
            </a:r>
            <a:r>
              <a:rPr lang="uk-UA" sz="2800" dirty="0" err="1" smtClean="0">
                <a:solidFill>
                  <a:schemeClr val="tx1"/>
                </a:solidFill>
              </a:rPr>
              <a:t>Синьов</a:t>
            </a:r>
            <a:r>
              <a:rPr lang="uk-UA" sz="2800" dirty="0">
                <a:solidFill>
                  <a:schemeClr val="tx1"/>
                </a:solidFill>
              </a:rPr>
              <a:t>, </a:t>
            </a:r>
            <a:r>
              <a:rPr lang="uk-UA" sz="2800" dirty="0" smtClean="0">
                <a:solidFill>
                  <a:schemeClr val="tx1"/>
                </a:solidFill>
              </a:rPr>
              <a:t>Є.</a:t>
            </a:r>
            <a:r>
              <a:rPr lang="uk-UA" sz="2800" dirty="0" err="1" smtClean="0">
                <a:solidFill>
                  <a:schemeClr val="tx1"/>
                </a:solidFill>
              </a:rPr>
              <a:t>Синьова</a:t>
            </a:r>
            <a:r>
              <a:rPr lang="uk-UA" sz="2800" dirty="0">
                <a:solidFill>
                  <a:schemeClr val="tx1"/>
                </a:solidFill>
              </a:rPr>
              <a:t>, </a:t>
            </a:r>
            <a:r>
              <a:rPr lang="uk-UA" sz="2800" dirty="0" smtClean="0">
                <a:solidFill>
                  <a:schemeClr val="tx1"/>
                </a:solidFill>
              </a:rPr>
              <a:t>Л.</a:t>
            </a:r>
            <a:r>
              <a:rPr lang="uk-UA" sz="2800" dirty="0" err="1" smtClean="0">
                <a:solidFill>
                  <a:schemeClr val="tx1"/>
                </a:solidFill>
              </a:rPr>
              <a:t>Солнцева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smtClean="0">
                <a:solidFill>
                  <a:schemeClr val="tx1"/>
                </a:solidFill>
              </a:rPr>
              <a:t>тощо)</a:t>
            </a: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uk-UA" sz="2800" dirty="0" smtClean="0">
                <a:solidFill>
                  <a:schemeClr val="tx1"/>
                </a:solidFill>
              </a:rPr>
              <a:t>. </a:t>
            </a: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977662"/>
            <a:ext cx="8596668" cy="3063700"/>
          </a:xfrm>
        </p:spPr>
        <p:txBody>
          <a:bodyPr/>
          <a:lstStyle/>
          <a:p>
            <a:pPr marL="0" indent="0">
              <a:buNone/>
            </a:pPr>
            <a:endParaRPr lang="uk-UA" sz="2800" b="1" dirty="0"/>
          </a:p>
          <a:p>
            <a:pPr marL="0" indent="0">
              <a:buNone/>
            </a:pPr>
            <a:r>
              <a:rPr lang="uk-UA" sz="2800" b="1" dirty="0" smtClean="0"/>
              <a:t>Об’єкти</a:t>
            </a:r>
            <a:r>
              <a:rPr lang="uk-UA" sz="2800" dirty="0" smtClean="0"/>
              <a:t> </a:t>
            </a:r>
            <a:r>
              <a:rPr lang="uk-UA" sz="2800" dirty="0"/>
              <a:t>спрямування </a:t>
            </a:r>
            <a:r>
              <a:rPr lang="uk-UA" sz="2800" dirty="0" err="1"/>
              <a:t>корекційно-педагогічних</a:t>
            </a:r>
            <a:r>
              <a:rPr lang="uk-UA" sz="2800" dirty="0"/>
              <a:t> впливів </a:t>
            </a:r>
            <a:r>
              <a:rPr lang="uk-UA" sz="2800" dirty="0" smtClean="0"/>
              <a:t>– компоненти </a:t>
            </a:r>
            <a:r>
              <a:rPr lang="uk-UA" sz="2800" dirty="0"/>
              <a:t>особистості, її пізнавальні, емоційно-вольові процеси, спрямованість, активність </a:t>
            </a:r>
            <a:r>
              <a:rPr lang="uk-UA" sz="2800" dirty="0" smtClean="0"/>
              <a:t>тощо (Є.</a:t>
            </a:r>
            <a:r>
              <a:rPr lang="uk-UA" sz="2800" dirty="0" err="1" smtClean="0"/>
              <a:t>Синьова</a:t>
            </a:r>
            <a:r>
              <a:rPr lang="uk-UA" sz="2800" dirty="0" smtClean="0"/>
              <a:t>) </a:t>
            </a:r>
            <a:endParaRPr lang="ru-RU" sz="28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683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2800" b="1" dirty="0">
                <a:solidFill>
                  <a:schemeClr val="tx1"/>
                </a:solidFill>
              </a:rPr>
              <a:t>В</a:t>
            </a:r>
            <a:r>
              <a:rPr lang="uk-UA" sz="2800" b="1" dirty="0" smtClean="0">
                <a:solidFill>
                  <a:schemeClr val="tx1"/>
                </a:solidFill>
              </a:rPr>
              <a:t>иховний</a:t>
            </a:r>
            <a:r>
              <a:rPr lang="uk-UA" sz="2800" b="1" dirty="0">
                <a:solidFill>
                  <a:schemeClr val="tx1"/>
                </a:solidFill>
              </a:rPr>
              <a:t>, </a:t>
            </a:r>
            <a:r>
              <a:rPr lang="uk-UA" sz="2800" b="1" dirty="0">
                <a:solidFill>
                  <a:schemeClr val="tx1"/>
                </a:solidFill>
              </a:rPr>
              <a:t>освітній </a:t>
            </a:r>
            <a:r>
              <a:rPr lang="uk-UA" sz="2800" b="1" dirty="0" smtClean="0">
                <a:solidFill>
                  <a:schemeClr val="tx1"/>
                </a:solidFill>
              </a:rPr>
              <a:t>та розвивальний </a:t>
            </a:r>
            <a:r>
              <a:rPr lang="uk-UA" sz="2800" b="1" dirty="0" smtClean="0">
                <a:solidFill>
                  <a:schemeClr val="tx1"/>
                </a:solidFill>
              </a:rPr>
              <a:t>вплив </a:t>
            </a:r>
            <a:r>
              <a:rPr lang="uk-UA" sz="2800" b="1" dirty="0" smtClean="0">
                <a:solidFill>
                  <a:schemeClr val="tx1"/>
                </a:solidFill>
              </a:rPr>
              <a:t>музичного мистецтва </a:t>
            </a:r>
            <a:r>
              <a:rPr lang="uk-UA" sz="2800" b="1" dirty="0" smtClean="0">
                <a:solidFill>
                  <a:schemeClr val="tx1"/>
                </a:solidFill>
              </a:rPr>
              <a:t>на </a:t>
            </a:r>
            <a:r>
              <a:rPr lang="uk-UA" sz="2800" b="1" dirty="0">
                <a:solidFill>
                  <a:schemeClr val="tx1"/>
                </a:solidFill>
              </a:rPr>
              <a:t>особистість</a:t>
            </a:r>
            <a:r>
              <a:rPr lang="ru-RU" sz="2800" b="1" dirty="0">
                <a:solidFill>
                  <a:schemeClr val="tx1"/>
                </a:solidFill>
              </a:rPr>
              <a:t/>
            </a:r>
            <a:br>
              <a:rPr lang="ru-RU" sz="2800" b="1" dirty="0">
                <a:solidFill>
                  <a:schemeClr val="tx1"/>
                </a:solidFill>
              </a:rPr>
            </a:b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368062"/>
            <a:ext cx="8607343" cy="36733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400" dirty="0" smtClean="0"/>
              <a:t>А.</a:t>
            </a:r>
            <a:r>
              <a:rPr lang="uk-UA" sz="2400" dirty="0" err="1" smtClean="0"/>
              <a:t>Алексюк</a:t>
            </a:r>
            <a:r>
              <a:rPr lang="uk-UA" sz="2400" dirty="0"/>
              <a:t>, О.</a:t>
            </a:r>
            <a:r>
              <a:rPr lang="uk-UA" sz="2400" dirty="0" err="1"/>
              <a:t>Апраксіна</a:t>
            </a:r>
            <a:r>
              <a:rPr lang="uk-UA" sz="2400" dirty="0"/>
              <a:t>, Л.Артемова, </a:t>
            </a:r>
            <a:r>
              <a:rPr lang="uk-UA" sz="2400" dirty="0" smtClean="0"/>
              <a:t>А.</a:t>
            </a:r>
            <a:r>
              <a:rPr lang="uk-UA" sz="2400" dirty="0" err="1" smtClean="0"/>
              <a:t>Артоболевська</a:t>
            </a:r>
            <a:r>
              <a:rPr lang="uk-UA" sz="2400" dirty="0"/>
              <a:t>, Б.</a:t>
            </a:r>
            <a:r>
              <a:rPr lang="uk-UA" sz="2400" dirty="0" err="1"/>
              <a:t>Асаф’єва</a:t>
            </a:r>
            <a:r>
              <a:rPr lang="uk-UA" sz="2400" dirty="0"/>
              <a:t>, Л.</a:t>
            </a:r>
            <a:r>
              <a:rPr lang="uk-UA" sz="2400" dirty="0" err="1"/>
              <a:t>Баренбойма</a:t>
            </a:r>
            <a:r>
              <a:rPr lang="uk-UA" sz="2400" dirty="0"/>
              <a:t>, М.</a:t>
            </a:r>
            <a:r>
              <a:rPr lang="uk-UA" sz="2400" dirty="0" err="1"/>
              <a:t>Євтух</a:t>
            </a:r>
            <a:r>
              <a:rPr lang="uk-UA" sz="2400" dirty="0"/>
              <a:t>, Д.</a:t>
            </a:r>
            <a:r>
              <a:rPr lang="uk-UA" sz="2400" dirty="0" err="1"/>
              <a:t>Кабалевський</a:t>
            </a:r>
            <a:r>
              <a:rPr lang="uk-UA" sz="2400" dirty="0"/>
              <a:t>, Б.Кобзар, О.</a:t>
            </a:r>
            <a:r>
              <a:rPr lang="uk-UA" sz="2400" dirty="0" err="1"/>
              <a:t>Кононко</a:t>
            </a:r>
            <a:r>
              <a:rPr lang="uk-UA" sz="2400" dirty="0"/>
              <a:t>, </a:t>
            </a:r>
            <a:r>
              <a:rPr lang="uk-UA" sz="2400" dirty="0" smtClean="0"/>
              <a:t>О.</a:t>
            </a:r>
            <a:r>
              <a:rPr lang="uk-UA" sz="2400" dirty="0" err="1" smtClean="0"/>
              <a:t>Мєдвєдєва</a:t>
            </a:r>
            <a:r>
              <a:rPr lang="uk-UA" sz="2400" dirty="0"/>
              <a:t>, О.</a:t>
            </a:r>
            <a:r>
              <a:rPr lang="uk-UA" sz="2400" dirty="0" err="1"/>
              <a:t>Олексюк</a:t>
            </a:r>
            <a:r>
              <a:rPr lang="uk-UA" sz="2400" dirty="0"/>
              <a:t>, К.</a:t>
            </a:r>
            <a:r>
              <a:rPr lang="uk-UA" sz="2400" dirty="0" err="1"/>
              <a:t>Стеценко</a:t>
            </a:r>
            <a:r>
              <a:rPr lang="uk-UA" sz="2400" dirty="0"/>
              <a:t>, </a:t>
            </a:r>
            <a:r>
              <a:rPr lang="uk-UA" sz="2400" dirty="0" smtClean="0"/>
              <a:t>О.Сухомлинський, </a:t>
            </a:r>
            <a:r>
              <a:rPr lang="uk-UA" sz="2400" dirty="0"/>
              <a:t>М.Лазарєв, </a:t>
            </a:r>
            <a:r>
              <a:rPr lang="uk-UA" sz="2400" dirty="0" smtClean="0"/>
              <a:t>  О.Лобова</a:t>
            </a:r>
            <a:r>
              <a:rPr lang="uk-UA" sz="2400" dirty="0"/>
              <a:t>, В.Лозова, В.Мазепа, Г.Падалка, В.</a:t>
            </a:r>
            <a:r>
              <a:rPr lang="uk-UA" sz="2400" dirty="0" err="1"/>
              <a:t>Передерій</a:t>
            </a:r>
            <a:r>
              <a:rPr lang="uk-UA" sz="2400" dirty="0"/>
              <a:t>, Л.</a:t>
            </a:r>
            <a:r>
              <a:rPr lang="uk-UA" sz="2400" dirty="0" err="1"/>
              <a:t>Подимова</a:t>
            </a:r>
            <a:r>
              <a:rPr lang="uk-UA" sz="2400" dirty="0"/>
              <a:t>, В.Постовий, О.Ростовський, М.</a:t>
            </a:r>
            <a:r>
              <a:rPr lang="uk-UA" sz="2400" dirty="0" err="1"/>
              <a:t>Шафнер</a:t>
            </a:r>
            <a:r>
              <a:rPr lang="uk-UA" sz="2400" dirty="0"/>
              <a:t>, </a:t>
            </a:r>
            <a:r>
              <a:rPr lang="uk-UA" sz="2400" dirty="0" smtClean="0"/>
              <a:t>С</a:t>
            </a:r>
            <a:r>
              <a:rPr lang="uk-UA" sz="2400" dirty="0"/>
              <a:t>. і В.Шацькі, О.</a:t>
            </a:r>
            <a:r>
              <a:rPr lang="uk-UA" sz="2400" dirty="0" err="1"/>
              <a:t>Щолокова</a:t>
            </a:r>
            <a:r>
              <a:rPr lang="uk-UA" sz="2400" dirty="0"/>
              <a:t>, Б.</a:t>
            </a:r>
            <a:r>
              <a:rPr lang="uk-UA" sz="2400" dirty="0" err="1"/>
              <a:t>Яворський</a:t>
            </a:r>
            <a:r>
              <a:rPr lang="uk-UA" sz="2400" dirty="0"/>
              <a:t> </a:t>
            </a:r>
            <a:r>
              <a:rPr lang="uk-UA" sz="2400" dirty="0" smtClean="0"/>
              <a:t>тощо.</a:t>
            </a:r>
            <a:endParaRPr lang="ru-RU" sz="2400" dirty="0"/>
          </a:p>
          <a:p>
            <a:pPr algn="just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4553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2800" b="1" dirty="0" err="1" smtClean="0">
                <a:solidFill>
                  <a:schemeClr val="tx1"/>
                </a:solidFill>
              </a:rPr>
              <a:t>Корекційно-розвивальний</a:t>
            </a:r>
            <a:r>
              <a:rPr lang="uk-UA" sz="2800" b="1" dirty="0" smtClean="0">
                <a:solidFill>
                  <a:schemeClr val="tx1"/>
                </a:solidFill>
              </a:rPr>
              <a:t> вплив </a:t>
            </a:r>
            <a:r>
              <a:rPr lang="uk-UA" sz="2800" b="1" dirty="0">
                <a:solidFill>
                  <a:schemeClr val="tx1"/>
                </a:solidFill>
              </a:rPr>
              <a:t>музичного мистецтва на </a:t>
            </a:r>
            <a:r>
              <a:rPr lang="uk-UA" sz="2800" b="1" dirty="0" smtClean="0">
                <a:solidFill>
                  <a:schemeClr val="tx1"/>
                </a:solidFill>
              </a:rPr>
              <a:t>особистість:</a:t>
            </a:r>
            <a:r>
              <a:rPr lang="ru-RU" sz="2800" b="1" dirty="0">
                <a:solidFill>
                  <a:schemeClr val="tx1"/>
                </a:solidFill>
              </a:rPr>
              <a:t/>
            </a:r>
            <a:br>
              <a:rPr lang="ru-RU" sz="2800" b="1" dirty="0">
                <a:solidFill>
                  <a:schemeClr val="tx1"/>
                </a:solidFill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17785"/>
            <a:ext cx="8596668" cy="4423577"/>
          </a:xfrm>
        </p:spPr>
        <p:txBody>
          <a:bodyPr>
            <a:normAutofit fontScale="62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uk-UA" sz="2800" i="1" dirty="0"/>
              <a:t>з порушеннями центральної нервової системи</a:t>
            </a:r>
            <a:r>
              <a:rPr lang="uk-UA" sz="2800" dirty="0"/>
              <a:t> (Н. Власова, В. Гіляровський, В.</a:t>
            </a:r>
            <a:r>
              <a:rPr lang="en-US" sz="2800" dirty="0"/>
              <a:t> </a:t>
            </a:r>
            <a:r>
              <a:rPr lang="uk-UA" sz="2800" dirty="0" err="1"/>
              <a:t>Гринер</a:t>
            </a:r>
            <a:r>
              <a:rPr lang="uk-UA" sz="2800" dirty="0"/>
              <a:t> </a:t>
            </a:r>
            <a:r>
              <a:rPr lang="uk-UA" sz="2800" dirty="0" smtClean="0"/>
              <a:t>тощо);</a:t>
            </a:r>
          </a:p>
          <a:p>
            <a:pPr marL="0" indent="0">
              <a:spcBef>
                <a:spcPts val="0"/>
              </a:spcBef>
              <a:buNone/>
            </a:pPr>
            <a:endParaRPr lang="uk-UA" sz="2800" i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2800" i="1" dirty="0" smtClean="0"/>
              <a:t>з глухими </a:t>
            </a:r>
            <a:r>
              <a:rPr lang="uk-UA" sz="2800" i="1" dirty="0"/>
              <a:t>і </a:t>
            </a:r>
            <a:r>
              <a:rPr lang="uk-UA" sz="2800" i="1" dirty="0" err="1"/>
              <a:t>слабочуючими</a:t>
            </a:r>
            <a:r>
              <a:rPr lang="uk-UA" sz="2800" dirty="0"/>
              <a:t> (JI. </a:t>
            </a:r>
            <a:r>
              <a:rPr lang="uk-UA" sz="2800" dirty="0" err="1"/>
              <a:t>Брозело</a:t>
            </a:r>
            <a:r>
              <a:rPr lang="uk-UA" sz="2800" dirty="0"/>
              <a:t>, </a:t>
            </a:r>
            <a:r>
              <a:rPr lang="uk-UA" sz="2800" dirty="0" smtClean="0"/>
              <a:t>А</a:t>
            </a:r>
            <a:r>
              <a:rPr lang="uk-UA" sz="2800" dirty="0"/>
              <a:t>. Кагарлицька, </a:t>
            </a:r>
            <a:r>
              <a:rPr lang="uk-UA" sz="2800" dirty="0" smtClean="0"/>
              <a:t>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800" dirty="0" smtClean="0"/>
              <a:t>Н</a:t>
            </a:r>
            <a:r>
              <a:rPr lang="uk-UA" sz="2800" dirty="0"/>
              <a:t>. </a:t>
            </a:r>
            <a:r>
              <a:rPr lang="uk-UA" sz="2800" dirty="0" err="1"/>
              <a:t>Карабанова</a:t>
            </a:r>
            <a:r>
              <a:rPr lang="uk-UA" sz="2800" dirty="0"/>
              <a:t>, </a:t>
            </a:r>
            <a:r>
              <a:rPr lang="uk-UA" sz="2800" dirty="0" smtClean="0"/>
              <a:t>І</a:t>
            </a:r>
            <a:r>
              <a:rPr lang="uk-UA" sz="2800" dirty="0"/>
              <a:t>. </a:t>
            </a:r>
            <a:r>
              <a:rPr lang="uk-UA" sz="2800" dirty="0" err="1"/>
              <a:t>Ляхова</a:t>
            </a:r>
            <a:r>
              <a:rPr lang="uk-UA" sz="2800" dirty="0"/>
              <a:t>, </a:t>
            </a:r>
            <a:r>
              <a:rPr lang="uk-UA" sz="2800" dirty="0" smtClean="0"/>
              <a:t>З</a:t>
            </a:r>
            <a:r>
              <a:rPr lang="uk-UA" sz="2800" dirty="0"/>
              <a:t>.</a:t>
            </a:r>
            <a:r>
              <a:rPr lang="en-US" sz="2800" dirty="0"/>
              <a:t> </a:t>
            </a:r>
            <a:r>
              <a:rPr lang="uk-UA" sz="2800" dirty="0" err="1"/>
              <a:t>Пуніна</a:t>
            </a:r>
            <a:r>
              <a:rPr lang="uk-UA" sz="2800" dirty="0"/>
              <a:t>, Є.</a:t>
            </a:r>
            <a:r>
              <a:rPr lang="en-US" sz="2800" dirty="0"/>
              <a:t> Pay</a:t>
            </a:r>
            <a:r>
              <a:rPr lang="uk-UA" sz="2800" dirty="0"/>
              <a:t>, М.</a:t>
            </a:r>
            <a:r>
              <a:rPr lang="en-US" sz="2800" dirty="0"/>
              <a:t> Pay</a:t>
            </a:r>
            <a:r>
              <a:rPr lang="uk-UA" sz="2800" dirty="0"/>
              <a:t>, </a:t>
            </a:r>
            <a:r>
              <a:rPr lang="uk-UA" sz="2800" dirty="0" smtClean="0"/>
              <a:t>Є</a:t>
            </a:r>
            <a:r>
              <a:rPr lang="uk-UA" sz="2800" dirty="0"/>
              <a:t>. </a:t>
            </a:r>
            <a:r>
              <a:rPr lang="uk-UA" sz="2800" dirty="0" err="1"/>
              <a:t>Шершенєва</a:t>
            </a:r>
            <a:r>
              <a:rPr lang="uk-UA" sz="2800" dirty="0"/>
              <a:t>,  </a:t>
            </a:r>
            <a:r>
              <a:rPr lang="uk-UA" sz="2800" dirty="0" smtClean="0"/>
              <a:t>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800" dirty="0" smtClean="0"/>
              <a:t>О</a:t>
            </a:r>
            <a:r>
              <a:rPr lang="uk-UA" sz="2800" dirty="0"/>
              <a:t>. </a:t>
            </a:r>
            <a:r>
              <a:rPr lang="uk-UA" sz="2800" dirty="0" err="1" smtClean="0"/>
              <a:t>Яхніна</a:t>
            </a:r>
            <a:r>
              <a:rPr lang="uk-UA" sz="2800" dirty="0" smtClean="0"/>
              <a:t> тощо) </a:t>
            </a:r>
          </a:p>
          <a:p>
            <a:pPr marL="0" indent="0">
              <a:spcBef>
                <a:spcPts val="0"/>
              </a:spcBef>
              <a:buNone/>
            </a:pPr>
            <a:endParaRPr lang="uk-UA" sz="2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2800" dirty="0" smtClean="0"/>
              <a:t>з </a:t>
            </a:r>
            <a:r>
              <a:rPr lang="uk-UA" sz="2800" i="1" dirty="0" smtClean="0"/>
              <a:t>порушеннями мовлення</a:t>
            </a:r>
            <a:r>
              <a:rPr lang="uk-UA" sz="2800" dirty="0" smtClean="0"/>
              <a:t> </a:t>
            </a:r>
            <a:r>
              <a:rPr lang="uk-UA" sz="2800" dirty="0"/>
              <a:t>(Н.</a:t>
            </a:r>
            <a:r>
              <a:rPr lang="en-US" sz="2800" dirty="0"/>
              <a:t> </a:t>
            </a:r>
            <a:r>
              <a:rPr lang="uk-UA" sz="2800" dirty="0"/>
              <a:t>Власова, Г. Волкова, В.</a:t>
            </a:r>
            <a:r>
              <a:rPr lang="en-US" sz="2800" dirty="0"/>
              <a:t> </a:t>
            </a:r>
            <a:r>
              <a:rPr lang="uk-UA" sz="2800" dirty="0" err="1"/>
              <a:t>Гринер</a:t>
            </a:r>
            <a:r>
              <a:rPr lang="uk-UA" sz="2800" dirty="0"/>
              <a:t>, Л.</a:t>
            </a:r>
            <a:r>
              <a:rPr lang="uk-UA" sz="2800" dirty="0" err="1"/>
              <a:t>Глубокова</a:t>
            </a:r>
            <a:r>
              <a:rPr lang="uk-UA" sz="2800" dirty="0"/>
              <a:t>, </a:t>
            </a:r>
            <a:r>
              <a:rPr lang="uk-UA" sz="2800" dirty="0" smtClean="0"/>
              <a:t> Г</a:t>
            </a:r>
            <a:r>
              <a:rPr lang="uk-UA" sz="2800" dirty="0"/>
              <a:t>. Короткова, Н.</a:t>
            </a:r>
            <a:r>
              <a:rPr lang="en-US" sz="2800" dirty="0"/>
              <a:t> </a:t>
            </a:r>
            <a:r>
              <a:rPr lang="uk-UA" sz="2800" dirty="0"/>
              <a:t>Самойленко, Н. </a:t>
            </a:r>
            <a:r>
              <a:rPr lang="uk-UA" sz="2800" dirty="0" err="1"/>
              <a:t>Сладкова</a:t>
            </a:r>
            <a:r>
              <a:rPr lang="uk-UA" sz="2800" dirty="0"/>
              <a:t>, Н.</a:t>
            </a:r>
            <a:r>
              <a:rPr lang="uk-UA" sz="2800" dirty="0" err="1"/>
              <a:t>Тугова</a:t>
            </a:r>
            <a:r>
              <a:rPr lang="uk-UA" sz="2800" dirty="0"/>
              <a:t>, А. Кагарлицька, </a:t>
            </a:r>
            <a:r>
              <a:rPr lang="uk-UA" sz="2800" dirty="0" smtClean="0"/>
              <a:t>Ю</a:t>
            </a:r>
            <a:r>
              <a:rPr lang="uk-UA" sz="2800" dirty="0"/>
              <a:t>.</a:t>
            </a:r>
            <a:r>
              <a:rPr lang="en-US" sz="2800" dirty="0"/>
              <a:t> </a:t>
            </a:r>
            <a:r>
              <a:rPr lang="uk-UA" sz="2800" dirty="0" err="1" smtClean="0"/>
              <a:t>Флоренська</a:t>
            </a:r>
            <a:r>
              <a:rPr lang="uk-UA" sz="2800" dirty="0" smtClean="0"/>
              <a:t>, Г</a:t>
            </a:r>
            <a:r>
              <a:rPr lang="uk-UA" sz="2800" dirty="0"/>
              <a:t>. </a:t>
            </a:r>
            <a:r>
              <a:rPr lang="uk-UA" sz="2800" dirty="0" err="1" smtClean="0"/>
              <a:t>Шашкіна</a:t>
            </a:r>
            <a:r>
              <a:rPr lang="uk-UA" sz="2800" dirty="0" smtClean="0"/>
              <a:t> тощо)</a:t>
            </a:r>
          </a:p>
          <a:p>
            <a:pPr marL="0" indent="0">
              <a:spcBef>
                <a:spcPts val="0"/>
              </a:spcBef>
              <a:buNone/>
            </a:pPr>
            <a:endParaRPr lang="uk-UA" sz="2800" i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2800" i="1" dirty="0" smtClean="0"/>
              <a:t>з порушеннями в інтелектуальному розвиткові </a:t>
            </a:r>
            <a:r>
              <a:rPr lang="uk-UA" sz="2800" dirty="0" smtClean="0"/>
              <a:t>(Т</a:t>
            </a:r>
            <a:r>
              <a:rPr lang="uk-UA" sz="2800" dirty="0"/>
              <a:t>. </a:t>
            </a:r>
            <a:r>
              <a:rPr lang="uk-UA" sz="2800" dirty="0" smtClean="0"/>
              <a:t>Білоус,О</a:t>
            </a:r>
            <a:r>
              <a:rPr lang="uk-UA" sz="2800" dirty="0"/>
              <a:t>. </a:t>
            </a:r>
            <a:r>
              <a:rPr lang="uk-UA" sz="2800" dirty="0" err="1" smtClean="0"/>
              <a:t>Гаврилушкіна</a:t>
            </a:r>
            <a:r>
              <a:rPr lang="uk-UA" sz="2800" dirty="0" smtClean="0"/>
              <a:t>, </a:t>
            </a:r>
            <a:r>
              <a:rPr lang="uk-UA" sz="2800" dirty="0"/>
              <a:t>І.Євтушенко, О. </a:t>
            </a:r>
            <a:r>
              <a:rPr lang="uk-UA" sz="2800" dirty="0" err="1" smtClean="0"/>
              <a:t>Зєлєнов</a:t>
            </a:r>
            <a:r>
              <a:rPr lang="uk-UA" sz="2800" dirty="0"/>
              <a:t>, М. </a:t>
            </a:r>
            <a:r>
              <a:rPr lang="uk-UA" sz="2800" dirty="0" err="1" smtClean="0"/>
              <a:t>Козленко</a:t>
            </a:r>
            <a:r>
              <a:rPr lang="uk-UA" sz="2800" dirty="0" smtClean="0"/>
              <a:t>, О</a:t>
            </a:r>
            <a:r>
              <a:rPr lang="uk-UA" sz="2800" dirty="0"/>
              <a:t>. </a:t>
            </a:r>
            <a:r>
              <a:rPr lang="uk-UA" sz="2800" dirty="0" err="1"/>
              <a:t>Мєдвєдєва</a:t>
            </a:r>
            <a:r>
              <a:rPr lang="uk-UA" sz="2800" dirty="0"/>
              <a:t>, С. </a:t>
            </a:r>
            <a:r>
              <a:rPr lang="uk-UA" sz="2800" dirty="0" err="1"/>
              <a:t>Міловська</a:t>
            </a:r>
            <a:r>
              <a:rPr lang="uk-UA" sz="2800" dirty="0"/>
              <a:t> </a:t>
            </a:r>
            <a:r>
              <a:rPr lang="uk-UA" sz="2800" dirty="0" smtClean="0"/>
              <a:t>тощо)</a:t>
            </a:r>
            <a:r>
              <a:rPr lang="uk-UA" sz="2800" i="1" dirty="0"/>
              <a:t> </a:t>
            </a:r>
            <a:endParaRPr lang="uk-UA" sz="2800" i="1" dirty="0" smtClean="0"/>
          </a:p>
          <a:p>
            <a:pPr marL="0" indent="0">
              <a:spcBef>
                <a:spcPts val="0"/>
              </a:spcBef>
              <a:buNone/>
            </a:pPr>
            <a:endParaRPr lang="uk-UA" sz="2800" i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2800" i="1" dirty="0" smtClean="0"/>
              <a:t>з </a:t>
            </a:r>
            <a:r>
              <a:rPr lang="uk-UA" sz="2800" i="1" dirty="0"/>
              <a:t>порушеннями зору</a:t>
            </a:r>
            <a:r>
              <a:rPr lang="uk-UA" sz="2800" dirty="0"/>
              <a:t> (А. </a:t>
            </a:r>
            <a:r>
              <a:rPr lang="uk-UA" sz="2800" dirty="0" err="1"/>
              <a:t>Андрасян</a:t>
            </a:r>
            <a:r>
              <a:rPr lang="uk-UA" sz="2800" dirty="0"/>
              <a:t>, Т. Геращенко, О. Гребньов, І. </a:t>
            </a:r>
            <a:r>
              <a:rPr lang="uk-UA" sz="2800" dirty="0" err="1"/>
              <a:t>Гудим</a:t>
            </a:r>
            <a:r>
              <a:rPr lang="uk-UA" sz="2800" dirty="0"/>
              <a:t>, М. Деркач,</a:t>
            </a:r>
            <a:r>
              <a:rPr lang="uk-UA" sz="2800" i="1" dirty="0"/>
              <a:t> </a:t>
            </a:r>
            <a:r>
              <a:rPr lang="uk-UA" sz="2800" dirty="0"/>
              <a:t>В. Єрмаков, М.</a:t>
            </a:r>
            <a:r>
              <a:rPr lang="uk-UA" sz="2800" dirty="0" err="1"/>
              <a:t>Земцова</a:t>
            </a:r>
            <a:r>
              <a:rPr lang="uk-UA" sz="2800" dirty="0"/>
              <a:t>, Ю. </a:t>
            </a:r>
            <a:r>
              <a:rPr lang="uk-UA" sz="2800" dirty="0" err="1"/>
              <a:t>Картава</a:t>
            </a:r>
            <a:r>
              <a:rPr lang="uk-UA" sz="2800" dirty="0"/>
              <a:t>, З. Колєсніков, В. </a:t>
            </a:r>
            <a:r>
              <a:rPr lang="uk-UA" sz="2800" dirty="0" err="1"/>
              <a:t>Кручинін</a:t>
            </a:r>
            <a:r>
              <a:rPr lang="uk-UA" sz="2800" dirty="0"/>
              <a:t>, В. </a:t>
            </a:r>
            <a:r>
              <a:rPr lang="uk-UA" sz="2800" dirty="0" err="1"/>
              <a:t>Кузнецова</a:t>
            </a:r>
            <a:r>
              <a:rPr lang="uk-UA" sz="2800" dirty="0"/>
              <a:t>, </a:t>
            </a:r>
            <a:r>
              <a:rPr lang="uk-UA" sz="2800" dirty="0" smtClean="0"/>
              <a:t>Л</a:t>
            </a:r>
            <a:r>
              <a:rPr lang="uk-UA" sz="2800" dirty="0"/>
              <a:t>. </a:t>
            </a:r>
            <a:r>
              <a:rPr lang="uk-UA" sz="2800" dirty="0" err="1"/>
              <a:t>Куненко</a:t>
            </a:r>
            <a:r>
              <a:rPr lang="uk-UA" sz="2800" dirty="0"/>
              <a:t>, Л. </a:t>
            </a:r>
            <a:r>
              <a:rPr lang="uk-UA" sz="2800" dirty="0" err="1"/>
              <a:t>Нафікова</a:t>
            </a:r>
            <a:r>
              <a:rPr lang="uk-UA" sz="2800" dirty="0"/>
              <a:t>, Н. Остапенко, В.Феоктистова, Е.</a:t>
            </a:r>
            <a:r>
              <a:rPr lang="uk-UA" sz="2800" dirty="0" err="1"/>
              <a:t>Ютріна</a:t>
            </a:r>
            <a:r>
              <a:rPr lang="uk-UA" sz="2800" dirty="0"/>
              <a:t> тощо). </a:t>
            </a:r>
          </a:p>
          <a:p>
            <a:endParaRPr lang="uk-UA" sz="2800" dirty="0" smtClean="0"/>
          </a:p>
          <a:p>
            <a:endParaRPr lang="uk-UA" sz="2800" dirty="0" smtClean="0"/>
          </a:p>
          <a:p>
            <a:endParaRPr lang="uk-UA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9441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3888" y="609600"/>
            <a:ext cx="8596668" cy="99646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err="1">
                <a:solidFill>
                  <a:schemeClr val="tx1"/>
                </a:solidFill>
              </a:rPr>
              <a:t>Проблеми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практики </a:t>
            </a:r>
            <a:r>
              <a:rPr lang="ru-RU" sz="2800" b="1" dirty="0" err="1" smtClean="0">
                <a:solidFill>
                  <a:schemeClr val="tx1"/>
                </a:solidFill>
              </a:rPr>
              <a:t>організації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</a:rPr>
              <a:t>корекційного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</a:rPr>
              <a:t>спрямування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</a:rPr>
              <a:t>музичної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</a:rPr>
              <a:t>діяльності</a:t>
            </a:r>
            <a:r>
              <a:rPr lang="ru-RU" sz="2800" b="1" dirty="0">
                <a:solidFill>
                  <a:schemeClr val="tx1"/>
                </a:solidFill>
              </a:rPr>
              <a:t/>
            </a:r>
            <a:br>
              <a:rPr lang="ru-RU" sz="2800" b="1" dirty="0">
                <a:solidFill>
                  <a:schemeClr val="tx1"/>
                </a:solidFill>
              </a:rPr>
            </a:b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88123"/>
            <a:ext cx="8596668" cy="474784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sz="2200" dirty="0" smtClean="0">
                <a:solidFill>
                  <a:schemeClr val="tx1"/>
                </a:solidFill>
              </a:rPr>
              <a:t>1. Недостатня обізнаність музичних керівників щодо сутності   </a:t>
            </a:r>
            <a:r>
              <a:rPr lang="uk-UA" sz="2200" dirty="0" err="1" smtClean="0">
                <a:solidFill>
                  <a:schemeClr val="tx1"/>
                </a:solidFill>
              </a:rPr>
              <a:t>корекційно-розвивальної</a:t>
            </a:r>
            <a:r>
              <a:rPr lang="uk-UA" sz="2200" dirty="0" smtClean="0">
                <a:solidFill>
                  <a:schemeClr val="tx1"/>
                </a:solidFill>
              </a:rPr>
              <a:t> </a:t>
            </a:r>
            <a:r>
              <a:rPr lang="uk-UA" sz="2200" dirty="0">
                <a:solidFill>
                  <a:schemeClr val="tx1"/>
                </a:solidFill>
              </a:rPr>
              <a:t>спрямованості </a:t>
            </a:r>
            <a:r>
              <a:rPr lang="uk-UA" sz="2200" dirty="0" smtClean="0">
                <a:solidFill>
                  <a:schemeClr val="tx1"/>
                </a:solidFill>
              </a:rPr>
              <a:t>музичного виховання, шляхів її організації з дошкільниками зі зниженим зором.</a:t>
            </a:r>
          </a:p>
          <a:p>
            <a:pPr marL="0" indent="0">
              <a:buNone/>
            </a:pPr>
            <a:r>
              <a:rPr lang="uk-UA" sz="2200" dirty="0" smtClean="0">
                <a:solidFill>
                  <a:schemeClr val="tx1"/>
                </a:solidFill>
              </a:rPr>
              <a:t>2. Значні </a:t>
            </a:r>
            <a:r>
              <a:rPr lang="uk-UA" sz="2200" dirty="0">
                <a:solidFill>
                  <a:schemeClr val="tx1"/>
                </a:solidFill>
              </a:rPr>
              <a:t>прогалини в організації діагностичної роботи </a:t>
            </a:r>
            <a:r>
              <a:rPr lang="uk-UA" sz="2200" dirty="0" smtClean="0">
                <a:solidFill>
                  <a:schemeClr val="tx1"/>
                </a:solidFill>
              </a:rPr>
              <a:t>щодо виявлення </a:t>
            </a:r>
            <a:r>
              <a:rPr lang="uk-UA" sz="2200" dirty="0">
                <a:solidFill>
                  <a:schemeClr val="tx1"/>
                </a:solidFill>
              </a:rPr>
              <a:t>рівнів </a:t>
            </a:r>
            <a:r>
              <a:rPr lang="uk-UA" sz="2200" dirty="0" smtClean="0">
                <a:solidFill>
                  <a:schemeClr val="tx1"/>
                </a:solidFill>
              </a:rPr>
              <a:t>музично-особистісного розвитку дошкільників зі зниженим зором.</a:t>
            </a:r>
          </a:p>
          <a:p>
            <a:pPr marL="0" indent="0">
              <a:buNone/>
            </a:pPr>
            <a:r>
              <a:rPr lang="uk-UA" sz="2200" dirty="0" smtClean="0">
                <a:solidFill>
                  <a:schemeClr val="tx1"/>
                </a:solidFill>
              </a:rPr>
              <a:t>3. Неможливість </a:t>
            </a:r>
            <a:r>
              <a:rPr lang="uk-UA" sz="2200" dirty="0">
                <a:solidFill>
                  <a:schemeClr val="tx1"/>
                </a:solidFill>
              </a:rPr>
              <a:t>виділення об’єктів </a:t>
            </a:r>
            <a:r>
              <a:rPr lang="uk-UA" sz="2200" dirty="0" err="1" smtClean="0">
                <a:solidFill>
                  <a:schemeClr val="tx1"/>
                </a:solidFill>
              </a:rPr>
              <a:t>корекційного</a:t>
            </a:r>
            <a:r>
              <a:rPr lang="uk-UA" sz="2200" dirty="0" smtClean="0">
                <a:solidFill>
                  <a:schemeClr val="tx1"/>
                </a:solidFill>
              </a:rPr>
              <a:t> </a:t>
            </a:r>
            <a:r>
              <a:rPr lang="uk-UA" sz="2200" dirty="0" smtClean="0">
                <a:solidFill>
                  <a:schemeClr val="tx1"/>
                </a:solidFill>
              </a:rPr>
              <a:t>впливу та </a:t>
            </a:r>
            <a:r>
              <a:rPr lang="uk-UA" sz="2200" dirty="0">
                <a:solidFill>
                  <a:schemeClr val="tx1"/>
                </a:solidFill>
              </a:rPr>
              <a:t>знаходження методичних шляхів їх </a:t>
            </a:r>
            <a:r>
              <a:rPr lang="uk-UA" sz="2200" dirty="0" smtClean="0">
                <a:solidFill>
                  <a:schemeClr val="tx1"/>
                </a:solidFill>
              </a:rPr>
              <a:t>часткового </a:t>
            </a:r>
            <a:r>
              <a:rPr lang="uk-UA" sz="2200" dirty="0">
                <a:solidFill>
                  <a:schemeClr val="tx1"/>
                </a:solidFill>
              </a:rPr>
              <a:t>усунення чи </a:t>
            </a:r>
            <a:r>
              <a:rPr lang="uk-UA" sz="2200" dirty="0" smtClean="0">
                <a:solidFill>
                  <a:schemeClr val="tx1"/>
                </a:solidFill>
              </a:rPr>
              <a:t>виправлення.</a:t>
            </a:r>
            <a:endParaRPr lang="ru-RU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200" dirty="0" smtClean="0">
                <a:solidFill>
                  <a:schemeClr val="tx1"/>
                </a:solidFill>
              </a:rPr>
              <a:t>4. </a:t>
            </a:r>
            <a:r>
              <a:rPr lang="uk-UA" sz="2200" dirty="0" smtClean="0">
                <a:solidFill>
                  <a:schemeClr val="tx1"/>
                </a:solidFill>
              </a:rPr>
              <a:t>Недосконалість </a:t>
            </a:r>
            <a:r>
              <a:rPr lang="uk-UA" sz="2200" dirty="0">
                <a:solidFill>
                  <a:schemeClr val="tx1"/>
                </a:solidFill>
              </a:rPr>
              <a:t>змістового діапазону </a:t>
            </a:r>
            <a:r>
              <a:rPr lang="uk-UA" sz="2200" dirty="0" smtClean="0">
                <a:solidFill>
                  <a:schemeClr val="tx1"/>
                </a:solidFill>
              </a:rPr>
              <a:t>програмового  та методичного забезпечення занять із музичного виховання щодо визначення </a:t>
            </a:r>
            <a:r>
              <a:rPr lang="uk-UA" sz="2200" dirty="0" err="1">
                <a:solidFill>
                  <a:schemeClr val="tx1"/>
                </a:solidFill>
              </a:rPr>
              <a:t>корекційно-розвивальної</a:t>
            </a:r>
            <a:r>
              <a:rPr lang="uk-UA" sz="2200" dirty="0">
                <a:solidFill>
                  <a:schemeClr val="tx1"/>
                </a:solidFill>
              </a:rPr>
              <a:t> </a:t>
            </a:r>
            <a:r>
              <a:rPr lang="uk-UA" sz="2200" dirty="0" smtClean="0">
                <a:solidFill>
                  <a:schemeClr val="tx1"/>
                </a:solidFill>
              </a:rPr>
              <a:t>складової.</a:t>
            </a:r>
            <a:endParaRPr lang="ru-RU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200" dirty="0" smtClean="0">
                <a:solidFill>
                  <a:schemeClr val="tx1"/>
                </a:solidFill>
              </a:rPr>
              <a:t>5. </a:t>
            </a:r>
            <a:r>
              <a:rPr lang="uk-UA" sz="2200" dirty="0" smtClean="0">
                <a:solidFill>
                  <a:schemeClr val="tx1"/>
                </a:solidFill>
              </a:rPr>
              <a:t>Відсутність </a:t>
            </a:r>
            <a:r>
              <a:rPr lang="uk-UA" sz="2200" dirty="0">
                <a:solidFill>
                  <a:schemeClr val="tx1"/>
                </a:solidFill>
              </a:rPr>
              <a:t>програм </a:t>
            </a:r>
            <a:r>
              <a:rPr lang="uk-UA" sz="2200" dirty="0" err="1">
                <a:solidFill>
                  <a:schemeClr val="tx1"/>
                </a:solidFill>
              </a:rPr>
              <a:t>корекційного</a:t>
            </a:r>
            <a:r>
              <a:rPr lang="uk-UA" sz="2200" dirty="0">
                <a:solidFill>
                  <a:schemeClr val="tx1"/>
                </a:solidFill>
              </a:rPr>
              <a:t> блоку занять </a:t>
            </a:r>
            <a:r>
              <a:rPr lang="uk-UA" sz="2200" dirty="0" smtClean="0">
                <a:solidFill>
                  <a:schemeClr val="tx1"/>
                </a:solidFill>
              </a:rPr>
              <a:t>із </a:t>
            </a:r>
            <a:r>
              <a:rPr lang="uk-UA" sz="2200" dirty="0">
                <a:solidFill>
                  <a:schemeClr val="tx1"/>
                </a:solidFill>
              </a:rPr>
              <a:t>музичного виховання.</a:t>
            </a:r>
            <a:endParaRPr lang="ru-RU" sz="2200" dirty="0">
              <a:solidFill>
                <a:schemeClr val="tx1"/>
              </a:solidFill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788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3100" b="1" dirty="0">
                <a:solidFill>
                  <a:schemeClr val="tx1"/>
                </a:solidFill>
              </a:rPr>
              <a:t>Об’єкти вивчення = об’єкти </a:t>
            </a:r>
            <a:r>
              <a:rPr lang="uk-UA" sz="3100" b="1" dirty="0" err="1">
                <a:solidFill>
                  <a:schemeClr val="tx1"/>
                </a:solidFill>
              </a:rPr>
              <a:t>корекційного</a:t>
            </a:r>
            <a:r>
              <a:rPr lang="uk-UA" sz="3100" b="1" dirty="0">
                <a:solidFill>
                  <a:schemeClr val="tx1"/>
                </a:solidFill>
              </a:rPr>
              <a:t> впливу</a:t>
            </a:r>
            <a:r>
              <a:rPr lang="ru-RU" sz="2800" b="1" dirty="0">
                <a:solidFill>
                  <a:schemeClr val="tx1"/>
                </a:solidFill>
              </a:rPr>
              <a:t/>
            </a:r>
            <a:br>
              <a:rPr lang="ru-RU" sz="2800" b="1" dirty="0">
                <a:solidFill>
                  <a:schemeClr val="tx1"/>
                </a:solidFill>
              </a:rPr>
            </a:br>
            <a:endParaRPr lang="ru-RU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1502061"/>
              </p:ext>
            </p:extLst>
          </p:nvPr>
        </p:nvGraphicFramePr>
        <p:xfrm>
          <a:off x="677863" y="1661477"/>
          <a:ext cx="8596312" cy="3855720"/>
        </p:xfrm>
        <a:graphic>
          <a:graphicData uri="http://schemas.openxmlformats.org/drawingml/2006/table">
            <a:tbl>
              <a:tblPr/>
              <a:tblGrid>
                <a:gridCol w="4298156"/>
                <a:gridCol w="4298156"/>
              </a:tblGrid>
              <a:tr h="259037">
                <a:tc>
                  <a:txBody>
                    <a:bodyPr/>
                    <a:lstStyle/>
                    <a:p>
                      <a:pPr rtl="0"/>
                      <a:r>
                        <a:rPr lang="uk-UA" sz="1200" b="1" dirty="0">
                          <a:effectLst/>
                        </a:rPr>
                        <a:t>Компоненти вивчення МОР</a:t>
                      </a:r>
                      <a:endParaRPr lang="uk-UA" dirty="0">
                        <a:effectLst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uk-UA" sz="1200" b="1">
                          <a:effectLst/>
                        </a:rPr>
                        <a:t>Об’єкти корекційного впливу</a:t>
                      </a:r>
                      <a:endParaRPr lang="uk-UA">
                        <a:effectLst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037">
                <a:tc gridSpan="2">
                  <a:txBody>
                    <a:bodyPr/>
                    <a:lstStyle/>
                    <a:p>
                      <a:pPr algn="ctr" rtl="0"/>
                      <a:r>
                        <a:rPr lang="uk-UA" sz="1200" b="1" i="0">
                          <a:effectLst/>
                          <a:latin typeface="Times New Roman, serif"/>
                        </a:rPr>
                        <a:t>І. Музично-мотиваційний вектор вивчення</a:t>
                      </a:r>
                      <a:endParaRPr lang="uk-UA" i="0">
                        <a:effectLst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9037">
                <a:tc gridSpan="2">
                  <a:txBody>
                    <a:bodyPr/>
                    <a:lstStyle/>
                    <a:p>
                      <a:pPr algn="ctr" rtl="0"/>
                      <a:r>
                        <a:rPr lang="uk-UA" sz="1200" b="1" i="1" dirty="0">
                          <a:effectLst/>
                        </a:rPr>
                        <a:t>Мотиваційна </a:t>
                      </a:r>
                      <a:r>
                        <a:rPr lang="uk-UA" sz="1200" b="1" i="1" dirty="0" smtClean="0">
                          <a:effectLst/>
                        </a:rPr>
                        <a:t>сфера</a:t>
                      </a:r>
                      <a:endParaRPr lang="uk-UA" dirty="0">
                        <a:effectLst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4737">
                <a:tc>
                  <a:txBody>
                    <a:bodyPr/>
                    <a:lstStyle/>
                    <a:p>
                      <a:pPr algn="just" rtl="0"/>
                      <a:r>
                        <a:rPr lang="uk-UA" sz="1200" b="0" i="0">
                          <a:effectLst/>
                          <a:latin typeface="Times New Roman, serif"/>
                        </a:rPr>
                        <a:t>Сформованість інтересу до музичного мистецтва</a:t>
                      </a:r>
                      <a:endParaRPr lang="uk-UA" b="0" i="0">
                        <a:effectLst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uk-UA" sz="1200" b="0" i="0" u="none" strike="noStrike" dirty="0">
                          <a:effectLst/>
                          <a:latin typeface="Times New Roman CYR, serif"/>
                        </a:rPr>
                        <a:t>- поверховість, нестійкість, вибірковість інтересу до музичного мистецтва;</a:t>
                      </a:r>
                      <a:endParaRPr lang="ru-RU" dirty="0">
                        <a:effectLst/>
                      </a:endParaRPr>
                    </a:p>
                    <a:p>
                      <a:pPr algn="just" rtl="0"/>
                      <a:r>
                        <a:rPr lang="uk-UA" sz="1200" b="0" i="0" u="none" strike="noStrike" dirty="0">
                          <a:effectLst/>
                          <a:latin typeface="Times New Roman, serif"/>
                        </a:rPr>
                        <a:t>- відсутність інтересу до змісту музичних образів;</a:t>
                      </a:r>
                      <a:endParaRPr lang="uk-UA" b="0" i="0" u="none" strike="noStrike" dirty="0">
                        <a:effectLst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3236">
                <a:tc>
                  <a:txBody>
                    <a:bodyPr/>
                    <a:lstStyle/>
                    <a:p>
                      <a:pPr algn="just" rtl="0"/>
                      <a:r>
                        <a:rPr lang="uk-UA" sz="1200" b="0" i="0" u="none" strike="noStrike" dirty="0">
                          <a:effectLst/>
                          <a:latin typeface="Times New Roman, serif"/>
                        </a:rPr>
                        <a:t>Сформованість потреби до участі у музичній діяльності</a:t>
                      </a:r>
                      <a:endParaRPr lang="uk-UA" b="0" i="0" dirty="0">
                        <a:effectLst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uk-UA" sz="1200" b="0" i="0" u="none" strike="noStrike" dirty="0">
                          <a:effectLst/>
                          <a:latin typeface="Times New Roman CYR, serif"/>
                        </a:rPr>
                        <a:t>-</a:t>
                      </a:r>
                      <a:r>
                        <a:rPr lang="uk-UA" sz="1200" b="0" i="0" u="none" strike="noStrike" dirty="0">
                          <a:effectLst/>
                          <a:latin typeface="Times New Roman, serif"/>
                        </a:rPr>
                        <a:t> невисока інтенсивність (активність) сформованих інтересів до пасивних видів (слухання музики) музичної діяльності ;</a:t>
                      </a:r>
                      <a:endParaRPr lang="uk-UA" b="0" i="0" u="none" strike="noStrike" dirty="0">
                        <a:effectLst/>
                      </a:endParaRPr>
                    </a:p>
                    <a:p>
                      <a:pPr algn="just" rtl="0"/>
                      <a:r>
                        <a:rPr lang="uk-UA" sz="1200" b="0" i="0" u="none" strike="noStrike" dirty="0">
                          <a:effectLst/>
                          <a:latin typeface="Times New Roman CYR, serif"/>
                        </a:rPr>
                        <a:t>- сформованість пасивної позиції, вибіркового інтересу до участі в активних видах музичної діяльності;</a:t>
                      </a:r>
                      <a:endParaRPr lang="uk-UA" b="0" i="0" u="none" strike="noStrike" dirty="0">
                        <a:effectLst/>
                      </a:endParaRPr>
                    </a:p>
                    <a:p>
                      <a:pPr algn="just" rtl="0"/>
                      <a:r>
                        <a:rPr lang="uk-UA" sz="1200" b="0" i="0" u="none" strike="noStrike" dirty="0">
                          <a:effectLst/>
                          <a:latin typeface="Times New Roman CYR, serif"/>
                        </a:rPr>
                        <a:t>- відсутність або не сформованість основного мотиву (бажання) </a:t>
                      </a:r>
                      <a:r>
                        <a:rPr lang="uk-UA" sz="1200" b="0" i="0" u="none" strike="noStrike" dirty="0" smtClean="0">
                          <a:effectLst/>
                          <a:latin typeface="Times New Roman CYR, serif"/>
                        </a:rPr>
                        <a:t>до участі</a:t>
                      </a:r>
                      <a:r>
                        <a:rPr lang="uk-UA" sz="1200" b="0" i="0" u="none" strike="noStrike" baseline="0" dirty="0" smtClean="0">
                          <a:effectLst/>
                          <a:latin typeface="Times New Roman CYR, serif"/>
                        </a:rPr>
                        <a:t> у</a:t>
                      </a:r>
                      <a:r>
                        <a:rPr lang="uk-UA" sz="1200" b="0" i="0" u="none" strike="noStrike" dirty="0" smtClean="0">
                          <a:effectLst/>
                          <a:latin typeface="Times New Roman CYR, serif"/>
                        </a:rPr>
                        <a:t> музичній </a:t>
                      </a:r>
                      <a:r>
                        <a:rPr lang="uk-UA" sz="1200" b="0" i="0" u="none" strike="noStrike" dirty="0">
                          <a:effectLst/>
                          <a:latin typeface="Times New Roman CYR, serif"/>
                        </a:rPr>
                        <a:t>діяльності;</a:t>
                      </a:r>
                      <a:endParaRPr lang="uk-UA" b="0" i="0" u="none" strike="noStrike" dirty="0">
                        <a:effectLst/>
                      </a:endParaRPr>
                    </a:p>
                    <a:p>
                      <a:pPr algn="just" rtl="0"/>
                      <a:r>
                        <a:rPr lang="uk-UA" sz="1200" b="0" i="0" u="none" strike="noStrike" dirty="0">
                          <a:effectLst/>
                          <a:latin typeface="Times New Roman, serif"/>
                        </a:rPr>
                        <a:t>- наявність основного мотиву залежить від музичних і музично-рухових уподобань, шляхів педагогічного стимулювання (різних видів заохочення), часу та глибини порушення </a:t>
                      </a:r>
                      <a:r>
                        <a:rPr lang="uk-UA" sz="1200" b="0" i="0" u="none" strike="noStrike" dirty="0" smtClean="0">
                          <a:effectLst/>
                          <a:latin typeface="Times New Roman, serif"/>
                        </a:rPr>
                        <a:t>зору;</a:t>
                      </a:r>
                      <a:endParaRPr lang="uk-UA" b="0" i="0" u="none" strike="noStrike" dirty="0">
                        <a:effectLst/>
                      </a:endParaRPr>
                    </a:p>
                    <a:p>
                      <a:pPr algn="just" rtl="0"/>
                      <a:r>
                        <a:rPr lang="uk-UA" sz="1200" b="0" i="0" u="none" strike="noStrike" dirty="0">
                          <a:effectLst/>
                          <a:latin typeface="Times New Roman, serif"/>
                        </a:rPr>
                        <a:t>- наявність страху перед участю у невідомих чи малознайомих видах музичної діяльності.</a:t>
                      </a:r>
                      <a:endParaRPr lang="uk-UA" b="0" i="0" u="none" strike="noStrike" dirty="0">
                        <a:effectLst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77863" y="16621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20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</a:rPr>
              <a:t>Психолого-педагогічні принципи вивчення музично-особистісного розвитку дошкільників зі зниженим зором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77334" y="2497015"/>
            <a:ext cx="8596668" cy="35443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dirty="0"/>
              <a:t>принципи гуманізованого, комплексного попереднього, всебічного, цілісного, динамічного вивчення дитини; </a:t>
            </a:r>
            <a:endParaRPr lang="uk-UA" sz="2000" dirty="0" smtClean="0"/>
          </a:p>
          <a:p>
            <a:pPr marL="0" indent="0">
              <a:buNone/>
            </a:pPr>
            <a:r>
              <a:rPr lang="uk-UA" sz="2000" dirty="0"/>
              <a:t>п</a:t>
            </a:r>
            <a:r>
              <a:rPr lang="uk-UA" sz="2000" dirty="0" smtClean="0"/>
              <a:t>ринцип мультимодальної </a:t>
            </a:r>
            <a:r>
              <a:rPr lang="uk-UA" sz="2000" dirty="0"/>
              <a:t>організації процесу вивчення та домінування якісного підходу до цього процесу; </a:t>
            </a:r>
            <a:endParaRPr lang="uk-UA" sz="2000" dirty="0" smtClean="0"/>
          </a:p>
          <a:p>
            <a:pPr marL="0" indent="0">
              <a:buNone/>
            </a:pPr>
            <a:r>
              <a:rPr lang="uk-UA" sz="2000" dirty="0" smtClean="0"/>
              <a:t>принципи порівняння </a:t>
            </a:r>
            <a:r>
              <a:rPr lang="uk-UA" sz="2000" dirty="0"/>
              <a:t>кількісно-якісних результатів, єдності діагностики і корекції; </a:t>
            </a:r>
            <a:endParaRPr lang="uk-UA" sz="2000" dirty="0" smtClean="0"/>
          </a:p>
          <a:p>
            <a:pPr marL="0" indent="0">
              <a:buNone/>
            </a:pPr>
            <a:r>
              <a:rPr lang="uk-UA" sz="2000" dirty="0"/>
              <a:t>п</a:t>
            </a:r>
            <a:r>
              <a:rPr lang="uk-UA" sz="2000" dirty="0" smtClean="0"/>
              <a:t>ринципи вивчення </a:t>
            </a:r>
            <a:r>
              <a:rPr lang="uk-UA" sz="2000" dirty="0"/>
              <a:t>причинно-наслідкових зв’язків (каузальності); перспективи проведеної діагностичної роботи; врахування індивідуальних та </a:t>
            </a:r>
            <a:r>
              <a:rPr lang="uk-UA" sz="2000" dirty="0" smtClean="0"/>
              <a:t>вікових психологічних </a:t>
            </a:r>
            <a:r>
              <a:rPr lang="uk-UA" sz="2000" dirty="0"/>
              <a:t>особливостей дитини.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74306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26123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</a:rPr>
              <a:t>Умови організації вивчення </a:t>
            </a:r>
            <a:r>
              <a:rPr lang="uk-UA" sz="2800" b="1" dirty="0">
                <a:solidFill>
                  <a:schemeClr val="tx1"/>
                </a:solidFill>
              </a:rPr>
              <a:t>музично-особистісного розвитку дошкільників зі зниженим зором</a:t>
            </a:r>
            <a:r>
              <a:rPr lang="uk-UA" sz="2800" b="1" dirty="0" smtClean="0">
                <a:solidFill>
                  <a:schemeClr val="tx1"/>
                </a:solidFill>
              </a:rPr>
              <a:t> 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852246"/>
            <a:ext cx="8596668" cy="4189117"/>
          </a:xfrm>
        </p:spPr>
        <p:txBody>
          <a:bodyPr/>
          <a:lstStyle/>
          <a:p>
            <a:pPr marL="0" indent="0" algn="just">
              <a:buNone/>
            </a:pPr>
            <a:r>
              <a:rPr lang="uk-UA" sz="2000" b="1" i="1" dirty="0" smtClean="0"/>
              <a:t>загальні:</a:t>
            </a:r>
            <a:r>
              <a:rPr lang="uk-UA" sz="2000" dirty="0" smtClean="0"/>
              <a:t> </a:t>
            </a:r>
            <a:r>
              <a:rPr lang="uk-UA" sz="2000" dirty="0"/>
              <a:t>систематичне вивчення; організація вивчення відповідним фахівцем; визначення періоду проведення вивчення; дотримання часових меж обстеження; альтернативність у виборі діагностичних методик; психологічний комфорт; визначення доцільних форм організації вивчення; орієнтування на ефективні методи залучення дитини до діагностичної роботи; зміна видів діяльності; фіксування результатів </a:t>
            </a:r>
            <a:r>
              <a:rPr lang="uk-UA" sz="2000" dirty="0" smtClean="0"/>
              <a:t>вивчення;</a:t>
            </a:r>
          </a:p>
          <a:p>
            <a:pPr marL="0" indent="0" algn="just">
              <a:buNone/>
            </a:pPr>
            <a:r>
              <a:rPr lang="uk-UA" sz="2000" b="1" i="1" dirty="0" smtClean="0"/>
              <a:t>спеціальні:</a:t>
            </a:r>
            <a:r>
              <a:rPr lang="uk-UA" sz="2000" dirty="0" smtClean="0"/>
              <a:t> </a:t>
            </a:r>
            <a:r>
              <a:rPr lang="uk-UA" sz="2000" dirty="0"/>
              <a:t>дотримання відповідної освітленості музичної зали; дотримання безперервного зорового навантаження; </a:t>
            </a:r>
            <a:r>
              <a:rPr lang="uk-UA" sz="2000" dirty="0" smtClean="0"/>
              <a:t>адаптація, модифікація </a:t>
            </a:r>
            <a:r>
              <a:rPr lang="uk-UA" sz="2000" dirty="0"/>
              <a:t>діагностичних методик </a:t>
            </a:r>
            <a:r>
              <a:rPr lang="uk-UA" sz="2000" dirty="0" smtClean="0"/>
              <a:t>вивчення компонентів музично-особистісного розвитку; </a:t>
            </a:r>
            <a:r>
              <a:rPr lang="uk-UA" sz="2000" dirty="0"/>
              <a:t>адаптація і модифікація наочного </a:t>
            </a:r>
            <a:r>
              <a:rPr lang="uk-UA" sz="2000" dirty="0" smtClean="0"/>
              <a:t>діагностичного інструментарію</a:t>
            </a:r>
            <a:r>
              <a:rPr lang="uk-UA" sz="2000" dirty="0"/>
              <a:t>.</a:t>
            </a:r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399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629509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100" b="1" dirty="0">
                <a:solidFill>
                  <a:schemeClr val="tx1"/>
                </a:solidFill>
              </a:rPr>
              <a:t>М</a:t>
            </a:r>
            <a:r>
              <a:rPr lang="uk-UA" sz="3100" b="1" dirty="0" smtClean="0">
                <a:solidFill>
                  <a:schemeClr val="tx1"/>
                </a:solidFill>
              </a:rPr>
              <a:t>етодика </a:t>
            </a:r>
            <a:r>
              <a:rPr lang="uk-UA" sz="3100" b="1" dirty="0">
                <a:solidFill>
                  <a:schemeClr val="tx1"/>
                </a:solidFill>
              </a:rPr>
              <a:t>вивчення рівнів музично-особистісного розвитку дошкільників </a:t>
            </a:r>
            <a:r>
              <a:rPr lang="uk-UA" sz="3100" b="1" dirty="0" smtClean="0">
                <a:solidFill>
                  <a:schemeClr val="tx1"/>
                </a:solidFill>
              </a:rPr>
              <a:t>зі зниженим зором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414953"/>
            <a:ext cx="8596668" cy="36264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dirty="0" smtClean="0">
                <a:solidFill>
                  <a:schemeClr val="tx1"/>
                </a:solidFill>
              </a:rPr>
              <a:t>1. Музично-мотиваційний вектор вивчення.</a:t>
            </a:r>
          </a:p>
          <a:p>
            <a:pPr marL="0" indent="0">
              <a:buNone/>
            </a:pPr>
            <a:r>
              <a:rPr lang="uk-UA" sz="2000" dirty="0" smtClean="0">
                <a:solidFill>
                  <a:schemeClr val="tx1"/>
                </a:solidFill>
              </a:rPr>
              <a:t>2. Музично-емоційний вектор вивчення.</a:t>
            </a:r>
          </a:p>
          <a:p>
            <a:pPr marL="0" indent="0">
              <a:buNone/>
            </a:pPr>
            <a:r>
              <a:rPr lang="uk-UA" sz="2000" dirty="0" smtClean="0">
                <a:solidFill>
                  <a:schemeClr val="tx1"/>
                </a:solidFill>
              </a:rPr>
              <a:t>3. Музично-гностичний вектор вивчення.</a:t>
            </a:r>
          </a:p>
          <a:p>
            <a:pPr marL="0" indent="0">
              <a:buNone/>
            </a:pPr>
            <a:r>
              <a:rPr lang="uk-UA" sz="2000" dirty="0" smtClean="0">
                <a:solidFill>
                  <a:schemeClr val="tx1"/>
                </a:solidFill>
              </a:rPr>
              <a:t>4. Музично-вербальний вектор вивчення.</a:t>
            </a:r>
          </a:p>
          <a:p>
            <a:pPr marL="0" indent="0">
              <a:buNone/>
            </a:pPr>
            <a:r>
              <a:rPr lang="uk-UA" sz="2000" dirty="0" smtClean="0">
                <a:solidFill>
                  <a:schemeClr val="tx1"/>
                </a:solidFill>
              </a:rPr>
              <a:t>5. </a:t>
            </a:r>
            <a:r>
              <a:rPr lang="uk-UA" sz="2000" dirty="0" err="1" smtClean="0">
                <a:solidFill>
                  <a:schemeClr val="tx1"/>
                </a:solidFill>
              </a:rPr>
              <a:t>Музично-праксеологічний</a:t>
            </a:r>
            <a:r>
              <a:rPr lang="uk-UA" sz="2000" dirty="0" smtClean="0">
                <a:solidFill>
                  <a:schemeClr val="tx1"/>
                </a:solidFill>
              </a:rPr>
              <a:t>  вектор вивчення.</a:t>
            </a:r>
          </a:p>
          <a:p>
            <a:pPr marL="0" indent="0">
              <a:buNone/>
            </a:pPr>
            <a:r>
              <a:rPr lang="uk-UA" sz="2000" dirty="0" smtClean="0">
                <a:solidFill>
                  <a:schemeClr val="tx1"/>
                </a:solidFill>
              </a:rPr>
              <a:t>6. Музично-креативний вектор вивчення.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46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719</TotalTime>
  <Words>933</Words>
  <Application>Microsoft Office PowerPoint</Application>
  <PresentationFormat>Произвольный</PresentationFormat>
  <Paragraphs>100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Аспект</vt:lpstr>
      <vt:lpstr>Корекційна спрямованість музичного виховання дошкільників  зі зниженим зором  / шляхи посилення / </vt:lpstr>
      <vt:lpstr>Мета корекційно-педагогічної роботи – формування у дитини з порушеннями зору способів компенсації сліпоти і слабозорості та корекція вторинних відхилень у психофізичному  розвиткові (Л.Виготський, М.Земцова, І. Моргуліс, В.Синьов, Є.Синьова, Л.Солнцева тощо) .  </vt:lpstr>
      <vt:lpstr>Виховний, освітній та розвивальний вплив музичного мистецтва на особистість </vt:lpstr>
      <vt:lpstr>Корекційно-розвивальний вплив музичного мистецтва на особистість: </vt:lpstr>
      <vt:lpstr>Проблеми практики організації корекційного спрямування музичної діяльності </vt:lpstr>
      <vt:lpstr>Об’єкти вивчення = об’єкти корекційного впливу </vt:lpstr>
      <vt:lpstr>Психолого-педагогічні принципи вивчення музично-особистісного розвитку дошкільників зі зниженим зором</vt:lpstr>
      <vt:lpstr>Умови організації вивчення музично-особистісного розвитку дошкільників зі зниженим зором </vt:lpstr>
      <vt:lpstr>Методика вивчення рівнів музично-особистісного розвитку дошкільників зі зниженим зором  </vt:lpstr>
      <vt:lpstr>Організація процесу корекційного спрямування музичного виховання </vt:lpstr>
      <vt:lpstr>Методика реалізації корекційного спрямування музичного виховання </vt:lpstr>
      <vt:lpstr>Етапи методики музично-особистісного розвитку дошкільників зі зниженим  </vt:lpstr>
      <vt:lpstr>Експериментальні бази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ТВОРЧІСТЬ, ЯК ШЛЯХ ДО САМОРЕАЛІЗАЦІЇ ДІТЕЙ ЗІ ЗНИЖЕНИМ ЗОРОМ</dc:title>
  <dc:creator>Администратор</dc:creator>
  <cp:lastModifiedBy>Климентовский</cp:lastModifiedBy>
  <cp:revision>55</cp:revision>
  <cp:lastPrinted>2016-11-27T22:21:01Z</cp:lastPrinted>
  <dcterms:created xsi:type="dcterms:W3CDTF">2016-11-06T19:28:41Z</dcterms:created>
  <dcterms:modified xsi:type="dcterms:W3CDTF">2017-04-17T17:46:25Z</dcterms:modified>
</cp:coreProperties>
</file>