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033F66-F1A0-4902-8D12-1765A04E8CEC}" type="datetimeFigureOut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F7E83CD-7B81-4085-9E0C-9695D5C21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196753"/>
            <a:ext cx="5760640" cy="12241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068960"/>
            <a:ext cx="504056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Детский школьный\DetskShkSli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274638"/>
            <a:ext cx="6624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2268538" y="1600200"/>
            <a:ext cx="6624637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25400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solidFill>
                  <a:srgbClr val="4F6228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4F6228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143125" y="428625"/>
            <a:ext cx="5381625" cy="3714750"/>
          </a:xfrm>
        </p:spPr>
        <p:txBody>
          <a:bodyPr/>
          <a:lstStyle/>
          <a:p>
            <a:pPr eaLnBrk="1" hangingPunct="1"/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Використання </a:t>
            </a:r>
            <a:r>
              <a:rPr lang="uk-UA" b="1" dirty="0" err="1" smtClean="0"/>
              <a:t>квест-технологій</a:t>
            </a:r>
            <a:r>
              <a:rPr lang="uk-UA" b="1" dirty="0" smtClean="0"/>
              <a:t> </a:t>
            </a:r>
            <a:r>
              <a:rPr lang="uk-UA" b="1" dirty="0" smtClean="0"/>
              <a:t>в позакласній роботі </a:t>
            </a:r>
            <a:r>
              <a:rPr lang="uk-UA" b="1" dirty="0" smtClean="0"/>
              <a:t>з   дітьми </a:t>
            </a:r>
            <a:r>
              <a:rPr lang="uk-UA" b="1" dirty="0" smtClean="0"/>
              <a:t>з особливими </a:t>
            </a:r>
            <a:r>
              <a:rPr lang="uk-UA" b="1" smtClean="0"/>
              <a:t>освітніми потребами</a:t>
            </a:r>
            <a:endParaRPr lang="ru-RU" b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4786321"/>
            <a:ext cx="4949842" cy="57150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err="1" smtClean="0"/>
              <a:t>Конопацька</a:t>
            </a:r>
            <a:r>
              <a:rPr lang="uk-UA" b="1" dirty="0" smtClean="0"/>
              <a:t> О.С., методист 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618568" cy="1857387"/>
          </a:xfrm>
        </p:spPr>
        <p:txBody>
          <a:bodyPr/>
          <a:lstStyle/>
          <a:p>
            <a:pPr algn="l"/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214282" y="3429001"/>
            <a:ext cx="8497887" cy="3429000"/>
          </a:xfrm>
        </p:spPr>
        <p:txBody>
          <a:bodyPr/>
          <a:lstStyle/>
          <a:p>
            <a:pPr>
              <a:buNone/>
            </a:pPr>
            <a:r>
              <a:rPr lang="uk-UA" sz="4400" b="1" dirty="0" smtClean="0"/>
              <a:t>Ця методика вчить знаходити необхідну інформацію, піддавати її аналізу, систематизувати та вирішувати поставлені завдання. </a:t>
            </a:r>
            <a:endParaRPr lang="ru-RU" sz="4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14282" y="1285860"/>
            <a:ext cx="84296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err="1" smtClean="0"/>
              <a:t>Квест</a:t>
            </a:r>
            <a:r>
              <a:rPr lang="uk-UA" sz="4400" b="1" dirty="0" smtClean="0"/>
              <a:t> – це ланцюжок завдань, пов’язаних між собою будь-якою тематикою, спільною метою. 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285984" y="-45719"/>
            <a:ext cx="6607191" cy="45719"/>
          </a:xfrm>
        </p:spPr>
        <p:txBody>
          <a:bodyPr/>
          <a:lstStyle/>
          <a:p>
            <a:pPr algn="l" eaLnBrk="1" hangingPunct="1"/>
            <a:endParaRPr lang="ru-RU" b="1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2214546" y="0"/>
            <a:ext cx="6678629" cy="6669088"/>
          </a:xfrm>
        </p:spPr>
        <p:txBody>
          <a:bodyPr/>
          <a:lstStyle/>
          <a:p>
            <a:pPr>
              <a:buNone/>
            </a:pPr>
            <a:r>
              <a:rPr lang="uk-UA" sz="4400" b="1" dirty="0" err="1" smtClean="0"/>
              <a:t>Квест</a:t>
            </a:r>
            <a:r>
              <a:rPr lang="uk-UA" sz="4400" b="1" dirty="0" smtClean="0"/>
              <a:t> дозволяє розвивати активне пізнання на уроках та в позакласній роботі, сприяє розвитку мислення, допомагає долати проблеми та труднощі, а саме: вирішити, розплутати, придумати, уміти </a:t>
            </a:r>
            <a:r>
              <a:rPr lang="uk-UA" sz="4400" b="1" dirty="0" err="1" smtClean="0"/>
              <a:t>застос</a:t>
            </a:r>
            <a:r>
              <a:rPr lang="uk-UA" sz="4400" b="1" dirty="0" smtClean="0"/>
              <a:t>. знання у нестандарт. сит.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643043" y="857232"/>
            <a:ext cx="6313508" cy="1193818"/>
          </a:xfrm>
        </p:spPr>
        <p:txBody>
          <a:bodyPr/>
          <a:lstStyle/>
          <a:p>
            <a:pPr algn="l" eaLnBrk="1" hangingPunct="1"/>
            <a:r>
              <a:rPr lang="uk-UA" b="1" i="1" dirty="0" smtClean="0"/>
              <a:t>Упровадження </a:t>
            </a:r>
            <a:r>
              <a:rPr lang="uk-UA" b="1" i="1" dirty="0" err="1" smtClean="0"/>
              <a:t>квесту</a:t>
            </a:r>
            <a:r>
              <a:rPr lang="uk-UA" b="1" i="1" dirty="0" smtClean="0"/>
              <a:t> дозволяє:</a:t>
            </a:r>
            <a:endParaRPr lang="ru-RU" b="1" i="1" dirty="0" smtClean="0"/>
          </a:p>
        </p:txBody>
      </p:sp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1643042" y="2071678"/>
            <a:ext cx="6384947" cy="3444885"/>
          </a:xfrm>
        </p:spPr>
        <p:txBody>
          <a:bodyPr/>
          <a:lstStyle/>
          <a:p>
            <a:pPr eaLnBrk="1" hangingPunct="1"/>
            <a:r>
              <a:rPr lang="uk-UA" sz="4400" b="1" dirty="0" smtClean="0"/>
              <a:t>активізувати розумову діяльність шляхом створення спеціальних умов для виконання завдань, </a:t>
            </a:r>
            <a:r>
              <a:rPr lang="uk-UA" sz="4400" b="1" dirty="0" err="1" smtClean="0"/>
              <a:t>здат</a:t>
            </a:r>
            <a:r>
              <a:rPr lang="uk-UA" sz="4400" b="1" dirty="0" smtClean="0"/>
              <a:t>. до </a:t>
            </a:r>
            <a:r>
              <a:rPr lang="uk-UA" sz="4400" b="1" dirty="0" err="1" smtClean="0"/>
              <a:t>подол</a:t>
            </a:r>
            <a:r>
              <a:rPr lang="uk-UA" sz="4400" b="1" dirty="0" smtClean="0"/>
              <a:t>. спец. створених перешкод;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214282" y="-1143000"/>
            <a:ext cx="5832475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6011863" cy="6697663"/>
          </a:xfrm>
        </p:spPr>
        <p:txBody>
          <a:bodyPr/>
          <a:lstStyle/>
          <a:p>
            <a:pPr eaLnBrk="1" hangingPunct="1"/>
            <a:r>
              <a:rPr lang="uk-UA" sz="4400" b="1" dirty="0" smtClean="0"/>
              <a:t>формувати стійкий інтерес до предмету;</a:t>
            </a:r>
          </a:p>
          <a:p>
            <a:pPr eaLnBrk="1" hangingPunct="1"/>
            <a:r>
              <a:rPr lang="uk-UA" sz="4400" b="1" dirty="0" smtClean="0"/>
              <a:t>активізувати сприйняття матеріалу засобами наочності (реальних предметів, макетів, моделей, зображень, кінофрагментів,  малюнків тощо).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57158" y="1268412"/>
            <a:ext cx="8475692" cy="1874835"/>
          </a:xfrm>
        </p:spPr>
        <p:txBody>
          <a:bodyPr/>
          <a:lstStyle/>
          <a:p>
            <a:pPr algn="l"/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285720" y="1500174"/>
            <a:ext cx="8569325" cy="5846775"/>
          </a:xfrm>
        </p:spPr>
        <p:txBody>
          <a:bodyPr/>
          <a:lstStyle/>
          <a:p>
            <a:pPr>
              <a:buFontTx/>
              <a:buChar char="-"/>
            </a:pPr>
            <a:r>
              <a:rPr lang="uk-UA" sz="4400" b="1" dirty="0" smtClean="0"/>
              <a:t>поєднати новітні та традиційні  дидактичні засоби навчання і виховання.</a:t>
            </a:r>
          </a:p>
          <a:p>
            <a:pPr>
              <a:buNone/>
            </a:pPr>
            <a:r>
              <a:rPr lang="uk-UA" sz="4400" b="1" dirty="0" smtClean="0"/>
              <a:t>Основна ідея </a:t>
            </a:r>
            <a:r>
              <a:rPr lang="uk-UA" sz="4400" b="1" dirty="0" err="1" smtClean="0"/>
              <a:t>квесту</a:t>
            </a:r>
            <a:r>
              <a:rPr lang="uk-UA" sz="4400" b="1" dirty="0" smtClean="0"/>
              <a:t> – розвиток навчально-пізнавальної активності  учнів з особливими освітніми потребами.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285984" y="-45719"/>
            <a:ext cx="6607191" cy="45719"/>
          </a:xfrm>
        </p:spPr>
        <p:txBody>
          <a:bodyPr/>
          <a:lstStyle/>
          <a:p>
            <a:pPr algn="l" eaLnBrk="1" hangingPunct="1"/>
            <a:endParaRPr lang="ru-RU" b="1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2285984" y="428604"/>
            <a:ext cx="6607191" cy="6240484"/>
          </a:xfrm>
        </p:spPr>
        <p:txBody>
          <a:bodyPr/>
          <a:lstStyle/>
          <a:p>
            <a:pPr>
              <a:buNone/>
            </a:pPr>
            <a:r>
              <a:rPr lang="uk-UA" sz="4400" b="1" dirty="0" err="1" smtClean="0"/>
              <a:t>Сіті-квест</a:t>
            </a:r>
            <a:r>
              <a:rPr lang="uk-UA" sz="4400" b="1" dirty="0" smtClean="0"/>
              <a:t> – це </a:t>
            </a:r>
            <a:r>
              <a:rPr lang="uk-UA" sz="4400" b="1" dirty="0" err="1" smtClean="0"/>
              <a:t>рзважальна</a:t>
            </a:r>
            <a:r>
              <a:rPr lang="uk-UA" sz="4400" b="1" dirty="0" smtClean="0"/>
              <a:t> гра на місцевості з елементами орієнтування, під час якої діти вирішують неординарні інтелектуальні завдання.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714481" y="908050"/>
            <a:ext cx="6242070" cy="1806570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Під час гри учні вирішують логічні завдання шляхом підказок і пошуку рішень в нестандартних ситуаціях.</a:t>
            </a:r>
            <a:endParaRPr lang="ru-RU" b="1" dirty="0" smtClean="0"/>
          </a:p>
        </p:txBody>
      </p:sp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1857356" y="5357826"/>
            <a:ext cx="6170632" cy="158737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179388" y="260350"/>
            <a:ext cx="5832475" cy="1143000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>Після завершення чергового завдання, </a:t>
            </a:r>
            <a:endParaRPr lang="ru-RU" b="1" dirty="0" smtClean="0"/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107950" y="1628775"/>
            <a:ext cx="5903913" cy="5068888"/>
          </a:xfrm>
        </p:spPr>
        <p:txBody>
          <a:bodyPr/>
          <a:lstStyle/>
          <a:p>
            <a:pPr eaLnBrk="1" hangingPunct="1">
              <a:buNone/>
            </a:pPr>
            <a:r>
              <a:rPr lang="uk-UA" dirty="0" smtClean="0"/>
              <a:t>  </a:t>
            </a:r>
            <a:r>
              <a:rPr lang="uk-UA" sz="4000" b="1" dirty="0" smtClean="0"/>
              <a:t>команди переходять до виконання наступного. Перемагає та команда, яка виконала завдання швидше за інших.</a:t>
            </a:r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57158" y="1268412"/>
            <a:ext cx="8475692" cy="1874835"/>
          </a:xfrm>
        </p:spPr>
        <p:txBody>
          <a:bodyPr/>
          <a:lstStyle/>
          <a:p>
            <a:pPr algn="l"/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285720" y="1428736"/>
            <a:ext cx="8569325" cy="5918213"/>
          </a:xfrm>
        </p:spPr>
        <p:txBody>
          <a:bodyPr/>
          <a:lstStyle/>
          <a:p>
            <a:pPr>
              <a:buNone/>
            </a:pPr>
            <a:r>
              <a:rPr lang="uk-UA" sz="4400" b="1" dirty="0" smtClean="0"/>
              <a:t>При використанні дидактичних ігор як методу навчання і виховання можна використати: головоломки, ребуси, анаграми, шифрування, збирання предметів, створення за зразком, складання </a:t>
            </a:r>
            <a:r>
              <a:rPr lang="uk-UA" sz="4400" b="1" dirty="0" err="1" smtClean="0"/>
              <a:t>пазлів</a:t>
            </a:r>
            <a:r>
              <a:rPr lang="uk-UA" sz="4400" b="1" dirty="0" smtClean="0"/>
              <a:t> та ін.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285984" y="-45719"/>
            <a:ext cx="6607191" cy="45719"/>
          </a:xfrm>
        </p:spPr>
        <p:txBody>
          <a:bodyPr/>
          <a:lstStyle/>
          <a:p>
            <a:pPr algn="l" eaLnBrk="1" hangingPunct="1"/>
            <a:endParaRPr lang="ru-RU" b="1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2285984" y="214290"/>
            <a:ext cx="6607191" cy="6454798"/>
          </a:xfrm>
        </p:spPr>
        <p:txBody>
          <a:bodyPr/>
          <a:lstStyle/>
          <a:p>
            <a:pPr>
              <a:buNone/>
            </a:pPr>
            <a:r>
              <a:rPr lang="uk-UA" sz="4400" b="1" dirty="0" smtClean="0"/>
              <a:t>Що необхідно передбачити до початку </a:t>
            </a:r>
            <a:r>
              <a:rPr lang="uk-UA" sz="4400" b="1" dirty="0" err="1" smtClean="0"/>
              <a:t>квесту</a:t>
            </a:r>
            <a:r>
              <a:rPr lang="uk-UA" sz="4400" b="1" dirty="0" smtClean="0"/>
              <a:t>?</a:t>
            </a:r>
          </a:p>
          <a:p>
            <a:pPr>
              <a:buNone/>
            </a:pPr>
            <a:r>
              <a:rPr lang="uk-UA" sz="4400" b="1" dirty="0" smtClean="0"/>
              <a:t>1.Визначитися з місцем проведення ( в класі, на вулиці. Дослідити місця, де будуть підказки. Вони повинні бути доступними).</a:t>
            </a:r>
          </a:p>
          <a:p>
            <a:pPr>
              <a:buNone/>
            </a:pP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285984" y="-45719"/>
            <a:ext cx="6607191" cy="45719"/>
          </a:xfrm>
        </p:spPr>
        <p:txBody>
          <a:bodyPr/>
          <a:lstStyle/>
          <a:p>
            <a:pPr algn="l" eaLnBrk="1" hangingPunct="1"/>
            <a:endParaRPr lang="ru-RU" b="1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2285984" y="428604"/>
            <a:ext cx="6607191" cy="6240484"/>
          </a:xfrm>
        </p:spPr>
        <p:txBody>
          <a:bodyPr/>
          <a:lstStyle/>
          <a:p>
            <a:pPr>
              <a:buNone/>
            </a:pPr>
            <a:r>
              <a:rPr lang="uk-UA" sz="4400" b="1" dirty="0" err="1" smtClean="0"/>
              <a:t>“Хто</a:t>
            </a:r>
            <a:r>
              <a:rPr lang="uk-UA" sz="4400" b="1" dirty="0" smtClean="0"/>
              <a:t> стоїть на місці, той відстає. А хто не хоче відставати, мусить рухатися вперед, і не зупинятися, досягнувши вершини, а підійматися </a:t>
            </a:r>
            <a:r>
              <a:rPr lang="uk-UA" sz="4400" b="1" dirty="0" err="1" smtClean="0"/>
              <a:t>вище”</a:t>
            </a:r>
            <a:endParaRPr lang="uk-UA" sz="4400" b="1" dirty="0" smtClean="0"/>
          </a:p>
          <a:p>
            <a:pPr algn="ctr">
              <a:buNone/>
            </a:pPr>
            <a:r>
              <a:rPr lang="uk-UA" sz="4400" b="1" dirty="0" smtClean="0"/>
              <a:t>               (Давня народна мудрість)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785918" y="-928718"/>
            <a:ext cx="6192837" cy="1143000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1785918" y="1357298"/>
            <a:ext cx="6242070" cy="4786346"/>
          </a:xfrm>
        </p:spPr>
        <p:txBody>
          <a:bodyPr/>
          <a:lstStyle/>
          <a:p>
            <a:pPr eaLnBrk="1" hangingPunct="1">
              <a:buNone/>
            </a:pPr>
            <a:r>
              <a:rPr lang="uk-UA" sz="4400" b="1" dirty="0" smtClean="0"/>
              <a:t>2. Визначитися з темою  та хто братиме участь у </a:t>
            </a:r>
            <a:r>
              <a:rPr lang="uk-UA" sz="4400" b="1" dirty="0" err="1" smtClean="0"/>
              <a:t>квесті</a:t>
            </a:r>
            <a:r>
              <a:rPr lang="uk-UA" sz="4400" b="1" dirty="0" smtClean="0"/>
              <a:t>.</a:t>
            </a:r>
          </a:p>
          <a:p>
            <a:pPr eaLnBrk="1" hangingPunct="1">
              <a:buNone/>
            </a:pPr>
            <a:r>
              <a:rPr lang="uk-UA" sz="4400" b="1" dirty="0" smtClean="0"/>
              <a:t>3. Чергувати  інтелектуальні  завдання з </a:t>
            </a:r>
            <a:r>
              <a:rPr lang="uk-UA" sz="4400" b="1" dirty="0" err="1" smtClean="0"/>
              <a:t>виконан-ням</a:t>
            </a:r>
            <a:r>
              <a:rPr lang="uk-UA" sz="4400" b="1" dirty="0" smtClean="0"/>
              <a:t> фізичних або практичних.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179388" y="260350"/>
            <a:ext cx="5832475" cy="1143000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>4. Підготуйте підказки.</a:t>
            </a:r>
            <a:endParaRPr lang="ru-RU" b="1" dirty="0" smtClean="0"/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214282" y="1285860"/>
            <a:ext cx="5797581" cy="5411803"/>
          </a:xfrm>
        </p:spPr>
        <p:txBody>
          <a:bodyPr/>
          <a:lstStyle/>
          <a:p>
            <a:pPr algn="ctr" eaLnBrk="1" hangingPunct="1">
              <a:buNone/>
            </a:pPr>
            <a:r>
              <a:rPr lang="uk-UA" sz="4400" b="1" i="1" dirty="0" smtClean="0"/>
              <a:t>Дитячий </a:t>
            </a:r>
            <a:r>
              <a:rPr lang="uk-UA" sz="4400" b="1" i="1" dirty="0" err="1" smtClean="0"/>
              <a:t>квест</a:t>
            </a:r>
            <a:endParaRPr lang="uk-UA" sz="4400" b="1" i="1" dirty="0" smtClean="0"/>
          </a:p>
          <a:p>
            <a:pPr eaLnBrk="1" hangingPunct="1">
              <a:buNone/>
            </a:pPr>
            <a:r>
              <a:rPr lang="uk-UA" sz="4400" b="1" dirty="0" err="1" smtClean="0"/>
              <a:t>Квест</a:t>
            </a:r>
            <a:r>
              <a:rPr lang="uk-UA" sz="4400" b="1" dirty="0" smtClean="0"/>
              <a:t> (</a:t>
            </a:r>
            <a:r>
              <a:rPr lang="uk-UA" sz="4400" b="1" dirty="0" err="1" smtClean="0"/>
              <a:t>анг</a:t>
            </a:r>
            <a:r>
              <a:rPr lang="uk-UA" sz="4400" b="1" dirty="0" smtClean="0"/>
              <a:t>. - пошуки; синоніми: </a:t>
            </a:r>
            <a:r>
              <a:rPr lang="uk-UA" sz="4400" b="1" dirty="0" err="1" smtClean="0"/>
              <a:t>Бродилка</a:t>
            </a:r>
            <a:r>
              <a:rPr lang="uk-UA" sz="4400" b="1" dirty="0" smtClean="0"/>
              <a:t>, пригодницька гра, що вимагає від гравця розв’язання розумових завдань за сюжетом.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57158" y="1268412"/>
            <a:ext cx="8475692" cy="1874835"/>
          </a:xfrm>
        </p:spPr>
        <p:txBody>
          <a:bodyPr/>
          <a:lstStyle/>
          <a:p>
            <a:pPr algn="l"/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0" y="1357298"/>
            <a:ext cx="8712169" cy="5500702"/>
          </a:xfrm>
        </p:spPr>
        <p:txBody>
          <a:bodyPr/>
          <a:lstStyle/>
          <a:p>
            <a:pPr>
              <a:buNone/>
            </a:pPr>
            <a:r>
              <a:rPr lang="uk-UA" sz="4400" b="1" i="1" dirty="0" smtClean="0"/>
              <a:t>Де можна грати? </a:t>
            </a:r>
            <a:r>
              <a:rPr lang="uk-UA" sz="4400" b="1" dirty="0" smtClean="0"/>
              <a:t>(на території школи, у класі, на природі, у лісі.</a:t>
            </a:r>
          </a:p>
          <a:p>
            <a:pPr>
              <a:buNone/>
            </a:pPr>
            <a:r>
              <a:rPr lang="uk-UA" sz="4400" b="1" i="1" dirty="0" smtClean="0"/>
              <a:t>Що потрібно? </a:t>
            </a:r>
            <a:r>
              <a:rPr lang="uk-UA" sz="4400" b="1" dirty="0" smtClean="0"/>
              <a:t>(придумати цікаві завдання, сюжет гри, призи, сюрпризи).</a:t>
            </a:r>
          </a:p>
          <a:p>
            <a:pPr>
              <a:buNone/>
            </a:pPr>
            <a:r>
              <a:rPr lang="uk-UA" sz="4400" b="1" i="1" dirty="0" smtClean="0"/>
              <a:t>Кількість учасників – </a:t>
            </a:r>
            <a:r>
              <a:rPr lang="uk-UA" sz="4400" b="1" dirty="0" smtClean="0"/>
              <a:t>від 7 до 30 і більше.</a:t>
            </a:r>
            <a:endParaRPr lang="uk-UA" sz="4400" b="1" i="1" dirty="0" smtClean="0"/>
          </a:p>
          <a:p>
            <a:pPr>
              <a:buNone/>
            </a:pPr>
            <a:endParaRPr lang="uk-UA" sz="4400" b="1" i="1" dirty="0" smtClean="0"/>
          </a:p>
          <a:p>
            <a:pPr>
              <a:buNone/>
            </a:pPr>
            <a:endParaRPr lang="ru-RU" sz="4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285984" y="-45719"/>
            <a:ext cx="6607191" cy="45719"/>
          </a:xfrm>
        </p:spPr>
        <p:txBody>
          <a:bodyPr/>
          <a:lstStyle/>
          <a:p>
            <a:pPr algn="l" eaLnBrk="1" hangingPunct="1"/>
            <a:endParaRPr lang="ru-RU" b="1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2285984" y="428604"/>
            <a:ext cx="6607191" cy="6240484"/>
          </a:xfrm>
        </p:spPr>
        <p:txBody>
          <a:bodyPr/>
          <a:lstStyle/>
          <a:p>
            <a:pPr>
              <a:buNone/>
            </a:pPr>
            <a:r>
              <a:rPr lang="uk-UA" sz="4400" b="1" i="1" dirty="0" smtClean="0"/>
              <a:t>Який сюжет можна придумати?</a:t>
            </a:r>
          </a:p>
          <a:p>
            <a:pPr>
              <a:buNone/>
            </a:pPr>
            <a:r>
              <a:rPr lang="uk-UA" sz="4400" b="1" dirty="0" smtClean="0"/>
              <a:t>Необхідно враховувати інтереси дітей. Назви </a:t>
            </a:r>
            <a:r>
              <a:rPr lang="uk-UA" sz="4400" b="1" dirty="0" err="1" smtClean="0"/>
              <a:t>квестів</a:t>
            </a:r>
            <a:r>
              <a:rPr lang="uk-UA" sz="4400" b="1" dirty="0" smtClean="0"/>
              <a:t> можуть бути:</a:t>
            </a:r>
          </a:p>
          <a:p>
            <a:pPr>
              <a:buNone/>
            </a:pPr>
            <a:r>
              <a:rPr lang="uk-UA" sz="4400" b="1" dirty="0" err="1" smtClean="0"/>
              <a:t>“Острів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скарбів”</a:t>
            </a:r>
            <a:r>
              <a:rPr lang="uk-UA" sz="4400" b="1" dirty="0" smtClean="0"/>
              <a:t>, </a:t>
            </a:r>
            <a:r>
              <a:rPr lang="uk-UA" sz="4400" b="1" dirty="0" err="1" smtClean="0"/>
              <a:t>“Форд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Буайярд”</a:t>
            </a:r>
            <a:r>
              <a:rPr lang="uk-UA" sz="4400" b="1" dirty="0" smtClean="0"/>
              <a:t>, </a:t>
            </a:r>
            <a:r>
              <a:rPr lang="uk-UA" sz="4400" b="1" dirty="0" err="1" smtClean="0"/>
              <a:t>“Таємничий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острів”</a:t>
            </a:r>
            <a:r>
              <a:rPr lang="uk-UA" sz="4400" b="1" dirty="0" smtClean="0"/>
              <a:t>, </a:t>
            </a:r>
            <a:r>
              <a:rPr lang="uk-UA" sz="4400" b="1" dirty="0" err="1" smtClean="0"/>
              <a:t>“Троє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поросят”</a:t>
            </a:r>
            <a:r>
              <a:rPr lang="uk-UA" sz="4400" b="1" dirty="0" smtClean="0"/>
              <a:t>, </a:t>
            </a:r>
            <a:r>
              <a:rPr lang="uk-UA" sz="4400" b="1" dirty="0" err="1" smtClean="0"/>
              <a:t>“Троє</a:t>
            </a:r>
            <a:r>
              <a:rPr lang="uk-UA" sz="4400" b="1" dirty="0" smtClean="0"/>
              <a:t> </a:t>
            </a:r>
            <a:r>
              <a:rPr lang="uk-UA" sz="4400" b="1" dirty="0" err="1" smtClean="0"/>
              <a:t>мушкетерів”</a:t>
            </a:r>
            <a:r>
              <a:rPr lang="uk-UA" sz="4400" b="1" dirty="0" smtClean="0"/>
              <a:t> та ін.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763713" y="908050"/>
            <a:ext cx="6192837" cy="1143000"/>
          </a:xfrm>
        </p:spPr>
        <p:txBody>
          <a:bodyPr/>
          <a:lstStyle/>
          <a:p>
            <a:pPr eaLnBrk="1" hangingPunct="1"/>
            <a:r>
              <a:rPr lang="uk-UA" b="1" dirty="0" err="1" smtClean="0"/>
              <a:t>Квести</a:t>
            </a:r>
            <a:r>
              <a:rPr lang="uk-UA" b="1" dirty="0" smtClean="0"/>
              <a:t> в грі:</a:t>
            </a:r>
            <a:endParaRPr lang="ru-RU" b="1" dirty="0" smtClean="0"/>
          </a:p>
        </p:txBody>
      </p:sp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1714481" y="1928802"/>
            <a:ext cx="6313508" cy="3587761"/>
          </a:xfrm>
        </p:spPr>
        <p:txBody>
          <a:bodyPr/>
          <a:lstStyle/>
          <a:p>
            <a:pPr eaLnBrk="1" hangingPunct="1"/>
            <a:r>
              <a:rPr lang="uk-UA" sz="4400" b="1" dirty="0" smtClean="0"/>
              <a:t>дають можливість отримати яскраві емоції;</a:t>
            </a:r>
          </a:p>
          <a:p>
            <a:pPr eaLnBrk="1" hangingPunct="1"/>
            <a:r>
              <a:rPr lang="uk-UA" sz="4400" b="1" dirty="0" smtClean="0"/>
              <a:t>пройти незабутні пригоди;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179388" y="260350"/>
            <a:ext cx="5832475" cy="1143000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>- </a:t>
            </a:r>
            <a:br>
              <a:rPr lang="uk-UA" b="1" dirty="0" smtClean="0"/>
            </a:br>
            <a:r>
              <a:rPr lang="uk-UA" b="1" dirty="0" smtClean="0"/>
              <a:t>- у команді можуть брати участь діти різного віку;</a:t>
            </a:r>
            <a:endParaRPr lang="ru-RU" b="1" dirty="0" smtClean="0"/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214282" y="2071678"/>
            <a:ext cx="5797581" cy="4625984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uk-UA" sz="4400" b="1" dirty="0" smtClean="0"/>
              <a:t>чудова практика у вирішенні складних завдань;</a:t>
            </a:r>
          </a:p>
          <a:p>
            <a:pPr eaLnBrk="1" hangingPunct="1">
              <a:buFontTx/>
              <a:buChar char="-"/>
            </a:pPr>
            <a:r>
              <a:rPr lang="uk-UA" sz="4400" b="1" dirty="0" smtClean="0"/>
              <a:t>сприяти розвитку кмітливості, логіки, вчить взаємодіяти з іншими учасниками;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57158" y="1268412"/>
            <a:ext cx="8475692" cy="1874835"/>
          </a:xfrm>
        </p:spPr>
        <p:txBody>
          <a:bodyPr/>
          <a:lstStyle/>
          <a:p>
            <a:pPr algn="l"/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214282" y="1428736"/>
            <a:ext cx="8640763" cy="5918213"/>
          </a:xfrm>
        </p:spPr>
        <p:txBody>
          <a:bodyPr/>
          <a:lstStyle/>
          <a:p>
            <a:pPr>
              <a:buNone/>
            </a:pPr>
            <a:r>
              <a:rPr lang="uk-UA" sz="4400" b="1" dirty="0" smtClean="0"/>
              <a:t>- дитина в такому середовищі зможе відкрити в собі нові можливості  і якості характеру.</a:t>
            </a:r>
          </a:p>
          <a:p>
            <a:pPr>
              <a:buNone/>
            </a:pPr>
            <a:r>
              <a:rPr lang="uk-UA" sz="4400" b="1" dirty="0" smtClean="0"/>
              <a:t> В кінці гри команда обов’язково отримує подарунок.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785918" y="908050"/>
            <a:ext cx="6170632" cy="1020752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err="1" smtClean="0"/>
              <a:t>Квести-ігри</a:t>
            </a:r>
            <a:r>
              <a:rPr lang="uk-UA" b="1" dirty="0" smtClean="0"/>
              <a:t> для підлітків можуть тривати 1,5-2 години.</a:t>
            </a:r>
            <a:endParaRPr lang="ru-RU" b="1" dirty="0" smtClean="0"/>
          </a:p>
        </p:txBody>
      </p:sp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1928794" y="2714620"/>
            <a:ext cx="6099194" cy="2516191"/>
          </a:xfrm>
        </p:spPr>
        <p:txBody>
          <a:bodyPr/>
          <a:lstStyle/>
          <a:p>
            <a:pPr eaLnBrk="1" hangingPunct="1">
              <a:buNone/>
            </a:pPr>
            <a:r>
              <a:rPr lang="uk-UA" sz="4400" b="1" dirty="0" smtClean="0"/>
              <a:t>Команда може проходити завдання </a:t>
            </a:r>
          </a:p>
          <a:p>
            <a:pPr eaLnBrk="1" hangingPunct="1">
              <a:buNone/>
            </a:pPr>
            <a:r>
              <a:rPr lang="uk-UA" sz="4400" b="1" dirty="0" smtClean="0"/>
              <a:t>Як в одному, так в декількох </a:t>
            </a:r>
            <a:r>
              <a:rPr lang="uk-UA" sz="4400" b="1" dirty="0" err="1" smtClean="0"/>
              <a:t>приміщен-нях</a:t>
            </a:r>
            <a:r>
              <a:rPr lang="uk-UA" sz="4400" b="1" dirty="0" smtClean="0"/>
              <a:t>.</a:t>
            </a:r>
          </a:p>
          <a:p>
            <a:pPr eaLnBrk="1" hangingPunct="1">
              <a:buNone/>
            </a:pP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179388" y="260350"/>
            <a:ext cx="5832475" cy="1143000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err="1" smtClean="0"/>
              <a:t>Ескейп</a:t>
            </a:r>
            <a:r>
              <a:rPr lang="uk-UA" b="1" dirty="0" smtClean="0"/>
              <a:t> </a:t>
            </a:r>
            <a:r>
              <a:rPr lang="uk-UA" b="1" dirty="0" err="1" smtClean="0"/>
              <a:t>руми</a:t>
            </a:r>
            <a:r>
              <a:rPr lang="uk-UA" b="1" dirty="0" smtClean="0"/>
              <a:t> для дітей дуже оригінальні і загадкові, щоб вибратися з них дітям необхідно виконати багато завдань.</a:t>
            </a:r>
            <a:endParaRPr lang="ru-RU" b="1" dirty="0" smtClean="0"/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357158" y="4357694"/>
            <a:ext cx="5940425" cy="2500306"/>
          </a:xfrm>
        </p:spPr>
        <p:txBody>
          <a:bodyPr/>
          <a:lstStyle/>
          <a:p>
            <a:pPr eaLnBrk="1" hangingPunct="1">
              <a:buNone/>
            </a:pPr>
            <a:r>
              <a:rPr lang="uk-UA" sz="4400" b="1" dirty="0" smtClean="0"/>
              <a:t>У підсумку дитина зарядиться позитивними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57158" y="1268412"/>
            <a:ext cx="8475692" cy="1874835"/>
          </a:xfrm>
        </p:spPr>
        <p:txBody>
          <a:bodyPr/>
          <a:lstStyle/>
          <a:p>
            <a:pPr algn="l"/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214282" y="1643050"/>
            <a:ext cx="8497887" cy="4060825"/>
          </a:xfrm>
        </p:spPr>
        <p:txBody>
          <a:bodyPr/>
          <a:lstStyle/>
          <a:p>
            <a:pPr>
              <a:buNone/>
            </a:pPr>
            <a:r>
              <a:rPr lang="uk-UA" sz="4400" b="1" dirty="0" smtClean="0"/>
              <a:t>емоціями, навчиться працювати в команді, відкриє в собі </a:t>
            </a:r>
            <a:r>
              <a:rPr lang="uk-UA" sz="4400" b="1" smtClean="0"/>
              <a:t>нові можливості.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Детский школьный\DetsShkPrin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1857356" y="928670"/>
            <a:ext cx="7035819" cy="1571635"/>
          </a:xfrm>
        </p:spPr>
        <p:txBody>
          <a:bodyPr/>
          <a:lstStyle/>
          <a:p>
            <a:pPr eaLnBrk="1" hangingPunct="1"/>
            <a:r>
              <a:rPr lang="uk-UA" b="1" i="1" dirty="0" smtClean="0"/>
              <a:t>У чому полягає основна місія сучасного педагога?</a:t>
            </a:r>
            <a:endParaRPr lang="ru-RU" b="1" i="1" dirty="0" smtClean="0"/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1857356" y="2571744"/>
            <a:ext cx="7035819" cy="4097344"/>
          </a:xfrm>
        </p:spPr>
        <p:txBody>
          <a:bodyPr/>
          <a:lstStyle/>
          <a:p>
            <a:pPr eaLnBrk="1" hangingPunct="1">
              <a:buNone/>
            </a:pPr>
            <a:r>
              <a:rPr lang="uk-UA" sz="4400" b="1" dirty="0" smtClean="0"/>
              <a:t>Модель сучасного вихователя  передбачає готовність до застосування нових освітніх ідей, бути у постійному пошуку.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В работе\Детский школьный\DetskShk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475692" cy="2857520"/>
          </a:xfrm>
        </p:spPr>
        <p:txBody>
          <a:bodyPr/>
          <a:lstStyle/>
          <a:p>
            <a:pPr algn="l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Праця педагога відрізняється високою мобільністю, вимагає глибоких та різнобічних наукових та професійних знань, умінь,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357158" y="4214818"/>
            <a:ext cx="8497887" cy="3132131"/>
          </a:xfrm>
        </p:spPr>
        <p:txBody>
          <a:bodyPr/>
          <a:lstStyle/>
          <a:p>
            <a:pPr>
              <a:buNone/>
            </a:pPr>
            <a:r>
              <a:rPr lang="uk-UA" sz="4400" b="1" dirty="0" smtClean="0"/>
              <a:t>навичок , що становлять основу професійної компетентності.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6011863" cy="1382700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>Професійна компетентність</a:t>
            </a:r>
            <a:endParaRPr lang="ru-RU" b="1" dirty="0" smtClean="0"/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0" y="1785925"/>
            <a:ext cx="6011863" cy="5286413"/>
          </a:xfrm>
        </p:spPr>
        <p:txBody>
          <a:bodyPr/>
          <a:lstStyle/>
          <a:p>
            <a:pPr eaLnBrk="1" hangingPunct="1">
              <a:buNone/>
            </a:pPr>
            <a:r>
              <a:rPr lang="uk-UA" sz="4000" b="1" dirty="0" smtClean="0"/>
              <a:t>педагога є не лише сумою теоретичних знань та вміння їх репродукувати у певному обсязі знання, а також є мотивом і засобом продукування навичок у інформаційне суспільство.</a:t>
            </a:r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714480" y="908050"/>
            <a:ext cx="6242071" cy="1663694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Можливість різнобічного розвитку учня пропонують саме сучасні методики навчання і виховання і новітні сучасні здобутки.</a:t>
            </a:r>
            <a:endParaRPr lang="ru-RU" b="1" dirty="0" smtClean="0"/>
          </a:p>
        </p:txBody>
      </p:sp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1785918" y="2643182"/>
            <a:ext cx="6242070" cy="2873381"/>
          </a:xfrm>
        </p:spPr>
        <p:txBody>
          <a:bodyPr/>
          <a:lstStyle/>
          <a:p>
            <a:pPr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285984" y="-45719"/>
            <a:ext cx="6607191" cy="45719"/>
          </a:xfrm>
        </p:spPr>
        <p:txBody>
          <a:bodyPr/>
          <a:lstStyle/>
          <a:p>
            <a:pPr algn="l" eaLnBrk="1" hangingPunct="1"/>
            <a:endParaRPr lang="ru-RU" b="1" dirty="0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2214546" y="0"/>
            <a:ext cx="6678629" cy="6643710"/>
          </a:xfrm>
        </p:spPr>
        <p:txBody>
          <a:bodyPr/>
          <a:lstStyle/>
          <a:p>
            <a:pPr>
              <a:buNone/>
            </a:pPr>
            <a:r>
              <a:rPr lang="uk-UA" sz="4400" b="1" dirty="0" smtClean="0"/>
              <a:t>Широке й ефективне впровадження інноваційних методик  у освітній процес сприяє підвищенню його якості, зацікавленості учнів з ос. </a:t>
            </a:r>
            <a:r>
              <a:rPr lang="uk-UA" sz="4400" b="1" dirty="0" err="1" smtClean="0"/>
              <a:t>осв</a:t>
            </a:r>
            <a:r>
              <a:rPr lang="uk-UA" sz="4400" b="1" dirty="0" smtClean="0"/>
              <a:t>. </a:t>
            </a:r>
            <a:r>
              <a:rPr lang="uk-UA" sz="4400" b="1" dirty="0" err="1" smtClean="0"/>
              <a:t>потр</a:t>
            </a:r>
            <a:r>
              <a:rPr lang="uk-UA" sz="4400" b="1" dirty="0" smtClean="0"/>
              <a:t>. та педагогів і є важливою стадією процесу реформування традиційної системи </a:t>
            </a:r>
            <a:r>
              <a:rPr lang="uk-UA" sz="4400" b="1" dirty="0" err="1" smtClean="0"/>
              <a:t>осв</a:t>
            </a:r>
            <a:r>
              <a:rPr lang="uk-UA" sz="4400" b="1" dirty="0" smtClean="0"/>
              <a:t>.</a:t>
            </a:r>
            <a:endParaRPr lang="ru-RU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643042" y="1142984"/>
            <a:ext cx="6313509" cy="908066"/>
          </a:xfrm>
        </p:spPr>
        <p:txBody>
          <a:bodyPr/>
          <a:lstStyle/>
          <a:p>
            <a:pPr algn="l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Для більшості учнів проблемним є здійснення логічних операцій, засвоєння великого обсягу</a:t>
            </a:r>
            <a:br>
              <a:rPr lang="uk-UA" b="1" dirty="0" smtClean="0"/>
            </a:br>
            <a:r>
              <a:rPr lang="uk-UA" b="1" dirty="0" smtClean="0"/>
              <a:t> інформації.</a:t>
            </a:r>
            <a:endParaRPr lang="ru-RU" b="1" dirty="0" smtClean="0"/>
          </a:p>
        </p:txBody>
      </p:sp>
      <p:sp>
        <p:nvSpPr>
          <p:cNvPr id="8196" name="Объект 2"/>
          <p:cNvSpPr>
            <a:spLocks noGrp="1"/>
          </p:cNvSpPr>
          <p:nvPr>
            <p:ph idx="1"/>
          </p:nvPr>
        </p:nvSpPr>
        <p:spPr>
          <a:xfrm>
            <a:off x="2143108" y="5429264"/>
            <a:ext cx="5884880" cy="87299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:\ProPowerPoint\Шаблоны\В работе\Детский школьный\DetskShk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5869019" cy="1500174"/>
          </a:xfrm>
        </p:spPr>
        <p:txBody>
          <a:bodyPr/>
          <a:lstStyle/>
          <a:p>
            <a:pPr algn="l" eaLnBrk="1" hangingPunct="1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Серед інноваційних </a:t>
            </a:r>
            <a:br>
              <a:rPr lang="uk-UA" b="1" dirty="0" smtClean="0"/>
            </a:br>
            <a:r>
              <a:rPr lang="uk-UA" b="1" dirty="0" smtClean="0"/>
              <a:t>технологій та методик на сучасному етапі є </a:t>
            </a:r>
            <a:r>
              <a:rPr lang="uk-UA" b="1" i="1" dirty="0" err="1" smtClean="0"/>
              <a:t>квест-технології</a:t>
            </a:r>
            <a:r>
              <a:rPr lang="uk-UA" b="1" i="1" dirty="0" smtClean="0"/>
              <a:t>, </a:t>
            </a:r>
            <a:r>
              <a:rPr lang="uk-UA" b="1" i="1" dirty="0" err="1" smtClean="0"/>
              <a:t>веб-квест-технології</a:t>
            </a:r>
            <a:r>
              <a:rPr lang="uk-UA" b="1" i="1" dirty="0" smtClean="0"/>
              <a:t>,  </a:t>
            </a:r>
            <a:r>
              <a:rPr lang="uk-UA" b="1" i="1" dirty="0" err="1" smtClean="0"/>
              <a:t>скрайбінги</a:t>
            </a:r>
            <a:r>
              <a:rPr lang="uk-UA" b="1" i="1" dirty="0" smtClean="0"/>
              <a:t> (</a:t>
            </a:r>
            <a:r>
              <a:rPr lang="uk-UA" b="1" i="1" dirty="0" err="1" smtClean="0"/>
              <a:t>мальова-ні</a:t>
            </a:r>
            <a:r>
              <a:rPr lang="uk-UA" b="1" i="1" dirty="0" smtClean="0"/>
              <a:t>, аплікаційні) та </a:t>
            </a:r>
            <a:r>
              <a:rPr lang="uk-UA" b="1" i="1" dirty="0" err="1" smtClean="0"/>
              <a:t>онлайн-</a:t>
            </a:r>
            <a:r>
              <a:rPr lang="uk-UA" b="1" i="1" dirty="0" smtClean="0"/>
              <a:t> </a:t>
            </a:r>
            <a:r>
              <a:rPr lang="uk-UA" b="1" i="1" dirty="0" err="1" smtClean="0"/>
              <a:t>скрайбінги</a:t>
            </a:r>
            <a:r>
              <a:rPr lang="uk-UA" b="1" i="1" dirty="0" smtClean="0"/>
              <a:t>.</a:t>
            </a:r>
            <a:endParaRPr lang="ru-RU" b="1" i="1" dirty="0" smtClean="0"/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 flipV="1">
            <a:off x="500034" y="6697662"/>
            <a:ext cx="5511829" cy="160338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Індив учнів підхід д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Індив учнів підхід дol</Template>
  <TotalTime>310</TotalTime>
  <Words>612</Words>
  <Application>Microsoft Office PowerPoint</Application>
  <PresentationFormat>Экран (4:3)</PresentationFormat>
  <Paragraphs>61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Індив учнів підхід дol</vt:lpstr>
      <vt:lpstr> Використання квест-технологій в позакласній роботі з   дітьми з особливими освітніми потребами</vt:lpstr>
      <vt:lpstr>Слайд 2</vt:lpstr>
      <vt:lpstr>У чому полягає основна місія сучасного педагога?</vt:lpstr>
      <vt:lpstr> Праця педагога відрізняється високою мобільністю, вимагає глибоких та різнобічних наукових та професійних знань, умінь,  </vt:lpstr>
      <vt:lpstr>Професійна компетентність</vt:lpstr>
      <vt:lpstr>    Можливість різнобічного розвитку учня пропонують саме сучасні методики навчання і виховання і новітні сучасні здобутки.</vt:lpstr>
      <vt:lpstr>Слайд 7</vt:lpstr>
      <vt:lpstr>    Для більшості учнів проблемним є здійснення логічних операцій, засвоєння великого обсягу  інформації.</vt:lpstr>
      <vt:lpstr>      Серед інноваційних  технологій та методик на сучасному етапі є квест-технології, веб-квест-технології,  скрайбінги (мальова-ні, аплікаційні) та онлайн- скрайбінги.</vt:lpstr>
      <vt:lpstr>  </vt:lpstr>
      <vt:lpstr>Слайд 11</vt:lpstr>
      <vt:lpstr>Упровадження квесту дозволяє:</vt:lpstr>
      <vt:lpstr>Слайд 13</vt:lpstr>
      <vt:lpstr>  </vt:lpstr>
      <vt:lpstr>Слайд 15</vt:lpstr>
      <vt:lpstr>    Під час гри учні вирішують логічні завдання шляхом підказок і пошуку рішень в нестандартних ситуаціях.</vt:lpstr>
      <vt:lpstr>Після завершення чергового завдання, </vt:lpstr>
      <vt:lpstr>  </vt:lpstr>
      <vt:lpstr>Слайд 19</vt:lpstr>
      <vt:lpstr>Слайд 20</vt:lpstr>
      <vt:lpstr>4. Підготуйте підказки.</vt:lpstr>
      <vt:lpstr>  </vt:lpstr>
      <vt:lpstr>Слайд 23</vt:lpstr>
      <vt:lpstr>Квести в грі:</vt:lpstr>
      <vt:lpstr>-  - у команді можуть брати участь діти різного віку;</vt:lpstr>
      <vt:lpstr>  </vt:lpstr>
      <vt:lpstr> Квести-ігри для підлітків можуть тривати 1,5-2 години.</vt:lpstr>
      <vt:lpstr>    Ескейп руми для дітей дуже оригінальні і загадкові, щоб вибратися з них дітям необхідно виконати багато завдань.</vt:lpstr>
      <vt:lpstr>  </vt:lpstr>
    </vt:vector>
  </TitlesOfParts>
  <Company>Zippo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Індивід. підхід</dc:title>
  <dc:creator>User</dc:creator>
  <dc:description>http://propowerpoint.ru - Бесплатные шаблоны для презентаций. Полезные советы и уроки  PowerPoint ._x000d_
</dc:description>
  <cp:lastModifiedBy>User</cp:lastModifiedBy>
  <cp:revision>174</cp:revision>
  <dcterms:created xsi:type="dcterms:W3CDTF">2017-07-03T14:41:52Z</dcterms:created>
  <dcterms:modified xsi:type="dcterms:W3CDTF">2019-09-12T12:50:14Z</dcterms:modified>
</cp:coreProperties>
</file>