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93" r:id="rId2"/>
    <p:sldId id="295" r:id="rId3"/>
    <p:sldId id="294" r:id="rId4"/>
    <p:sldId id="259" r:id="rId5"/>
    <p:sldId id="256" r:id="rId6"/>
    <p:sldId id="287" r:id="rId7"/>
    <p:sldId id="285" r:id="rId8"/>
    <p:sldId id="282" r:id="rId9"/>
    <p:sldId id="283" r:id="rId10"/>
    <p:sldId id="284" r:id="rId11"/>
    <p:sldId id="286" r:id="rId12"/>
    <p:sldId id="289" r:id="rId13"/>
    <p:sldId id="257" r:id="rId14"/>
    <p:sldId id="262" r:id="rId15"/>
    <p:sldId id="288" r:id="rId16"/>
    <p:sldId id="260" r:id="rId17"/>
    <p:sldId id="290" r:id="rId18"/>
    <p:sldId id="281" r:id="rId19"/>
    <p:sldId id="274" r:id="rId20"/>
    <p:sldId id="291" r:id="rId21"/>
    <p:sldId id="280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9765377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942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77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26.04.2017</a:t>
            </a:r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uk-UA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2619721"/>
          </a:xfrm>
        </p:spPr>
        <p:txBody>
          <a:bodyPr/>
          <a:lstStyle/>
          <a:p>
            <a:r>
              <a:rPr lang="uk-UA" b="1" dirty="0"/>
              <a:t>Сучасні форми екологічної освіти дітей з особливими потребами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9" t="19877" r="4246" b="1975"/>
          <a:stretch/>
        </p:blipFill>
        <p:spPr bwMode="auto">
          <a:xfrm>
            <a:off x="2582054" y="2449268"/>
            <a:ext cx="4104456" cy="43515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85"/>
          <p:cNvSpPr txBox="1">
            <a:spLocks/>
          </p:cNvSpPr>
          <p:nvPr/>
        </p:nvSpPr>
        <p:spPr>
          <a:xfrm rot="5400000">
            <a:off x="-1852807" y="1852806"/>
            <a:ext cx="4137660" cy="4320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SzPct val="25000"/>
            </a:pPr>
            <a:r>
              <a:rPr lang="uk-UA" dirty="0" smtClean="0">
                <a:solidFill>
                  <a:srgbClr val="FF0000"/>
                </a:solidFill>
              </a:rPr>
              <a:t>Ковтун І.М. БНРЦ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752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103344" cy="58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426" y="357409"/>
            <a:ext cx="8726853" cy="60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488832" cy="648072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Скільки батарейок переробляються у світі?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0828"/>
            <a:ext cx="4032448" cy="41764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uk-UA" dirty="0" smtClean="0"/>
              <a:t>Щорічно у сміття викидають близько 500 тисяч тон використаних батарейок, натомість в Україні – 7 тисяч тон.</a:t>
            </a:r>
          </a:p>
          <a:p>
            <a:pPr marL="0" indent="0">
              <a:buNone/>
            </a:pPr>
            <a:r>
              <a:rPr lang="uk-UA" b="1" i="1" dirty="0" smtClean="0"/>
              <a:t>А переробляють?</a:t>
            </a:r>
            <a:endParaRPr lang="ru-RU" b="1" i="1" dirty="0"/>
          </a:p>
        </p:txBody>
      </p:sp>
      <p:pic>
        <p:nvPicPr>
          <p:cNvPr id="4" name="Рисунок 3" descr="http://nk.org.ua/upload/38/20140120122833_8_http-www.depo.ua-modules-pages-upload-image-battary52-2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55" t="7981"/>
          <a:stretch/>
        </p:blipFill>
        <p:spPr bwMode="auto">
          <a:xfrm>
            <a:off x="4283968" y="1484784"/>
            <a:ext cx="4752528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1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U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5080" y="10314"/>
            <a:ext cx="1978526" cy="1978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2" descr="Світ осві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7"/>
            <a:ext cx="2156218" cy="1902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Еремурус – екологічний клуб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421"/>
          <a:stretch/>
        </p:blipFill>
        <p:spPr bwMode="auto">
          <a:xfrm>
            <a:off x="4645129" y="3774162"/>
            <a:ext cx="3296354" cy="2981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ogo-ecoclu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195" y="0"/>
            <a:ext cx="3565868" cy="1340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uk/thumb/a/a4/Logo_necu_new2.jpg/220px-Logo_necu_new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74162"/>
            <a:ext cx="2095500" cy="2981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Національний еколого-натуралістичний центр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8985260" cy="1333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5157192"/>
            <a:ext cx="20955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/>
              <a:t>Національний екологічний центр України (НЕЦУ)</a:t>
            </a:r>
            <a:r>
              <a:rPr lang="uk-UA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65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2" descr="https://upload.wikimedia.org/wikipedia/uk/thumb/a/a4/Logo_necu_new2.jpg/220px-Logo_necu_new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33533"/>
            <a:ext cx="2051720" cy="292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508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Національний екологічний центр України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(НЕЦУ)</a:t>
            </a: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одна з перших екологічних громадських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неприбуткових організацій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національного рівня, зареєстрованих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у незалежній Україні.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Заснований 30 серпня 1991 р.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Має 24 територіальні відділення по всій Україні.</a:t>
            </a:r>
            <a:endParaRPr kumimoji="0" lang="uk-UA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2" descr="Logo-ecoclu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0613" y="0"/>
            <a:ext cx="3459077" cy="13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764704"/>
            <a:ext cx="8512267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ЕкоКлуб Зелена Хвиля</a:t>
            </a: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екологічна організація студентів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та випускників Національного університету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«Києво-Могилянська академія» (НаУКМА),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робота якої направлена на сприяння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збереженню навколишнього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природного середовища шляхом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освітньої діяльності та практичних заходів.</a:t>
            </a:r>
            <a:endParaRPr kumimoji="0" lang="uk-UA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2" descr="ZUCH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1" y="-1"/>
            <a:ext cx="2411760" cy="24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875506"/>
            <a:ext cx="8138766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«Зробимо Україну чистою!»</a:t>
            </a: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український екологічний рух,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осучаснений аналог «суботників».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Початок бере від громадської ініціативи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«Зробимо Київ чистим!», яка виникла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у 2009 році.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У 2015 році почалася інша акція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«Зробимо Україну чистою разом!».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Основна мета  — виховувати у громадян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дбайливе ставлення до довкілля.</a:t>
            </a:r>
            <a:endParaRPr kumimoji="0" lang="uk-UA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77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2" descr="Еремурус – екологічний клуб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21"/>
          <a:stretch>
            <a:fillRect/>
          </a:stretch>
        </p:blipFill>
        <p:spPr bwMode="auto">
          <a:xfrm>
            <a:off x="6991350" y="0"/>
            <a:ext cx="21526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Екологічний клуб «Еремурус»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Екологічна освіта та пропаганда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екологічних знань серед населення</a:t>
            </a: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охорона природного середовища проживання.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Організація об’єднує людей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різних спеціальностей,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інтелектуальний і творчий потенціал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яких спрямований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на підвищення ефективності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екологічної освіти та формування екологічної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культури у населення.</a:t>
            </a:r>
            <a:endParaRPr kumimoji="0" lang="uk-UA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1998" y="0"/>
            <a:ext cx="91566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Світ освіт – громадська організація, яка об’єднує людей для яких важливе безпечне довкілля та сталий розвиток суспільства. Ми вбачаємо, що якісна екологічна освіта, а саме – сучасна, інклюзивна, гендерно чутлива, інтерактивна – важлива складова по досягненню цих цілей. Тому ми спрямовуємо наші зусилля на розвиток та інтеграцію такої освіти в Україні і запрошуємо вас приєднатись.</a:t>
            </a:r>
          </a:p>
          <a:p>
            <a:r>
              <a:rPr lang="uk-UA" sz="2800" dirty="0" smtClean="0"/>
              <a:t>Місія організації – безпечне і чисте довкілля шляхом впровадження інноваційної,</a:t>
            </a:r>
          </a:p>
          <a:p>
            <a:r>
              <a:rPr lang="uk-UA" sz="2800" dirty="0" smtClean="0"/>
              <a:t>безперервної, інтегрованої та інклюзивної освіти.</a:t>
            </a:r>
          </a:p>
          <a:p>
            <a:r>
              <a:rPr lang="uk-UA" sz="2800" dirty="0" smtClean="0"/>
              <a:t>Наші цінності: Повага до особистості людини, гідність, висока якість, інноваційність.</a:t>
            </a:r>
            <a:endParaRPr lang="uk-UA" sz="2800" dirty="0"/>
          </a:p>
        </p:txBody>
      </p:sp>
      <p:pic>
        <p:nvPicPr>
          <p:cNvPr id="1026" name="Picture 2" descr="Світ освіт"/>
          <p:cNvPicPr>
            <a:picLocks noChangeAspect="1" noChangeArrowheads="1"/>
          </p:cNvPicPr>
          <p:nvPr/>
        </p:nvPicPr>
        <p:blipFill>
          <a:blip r:embed="rId2">
            <a:lum bright="20000" contrast="-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95825"/>
            <a:ext cx="1888321" cy="16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377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паре\тренінг Спарехаб\шпереенерхаб\шпаре ене рхаб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5953"/>
            <a:ext cx="9144000" cy="56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86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4197"/>
            <a:ext cx="9144000" cy="5909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19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0107"/>
          </a:xfrm>
        </p:spPr>
        <p:txBody>
          <a:bodyPr/>
          <a:lstStyle/>
          <a:p>
            <a:r>
              <a:rPr lang="uk-UA" sz="3200" b="1" dirty="0"/>
              <a:t>Зміна клімату, очевидне чи неймовірне</a:t>
            </a:r>
            <a:r>
              <a:rPr lang="uk-UA" sz="3200" b="1" dirty="0" smtClean="0"/>
              <a:t>?</a:t>
            </a:r>
            <a:endParaRPr lang="ru-RU" sz="3200" b="1" dirty="0"/>
          </a:p>
        </p:txBody>
      </p:sp>
      <p:pic>
        <p:nvPicPr>
          <p:cNvPr id="2050" name="Picture 2" descr="Картинки по запросу Earth climate 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480720" cy="434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488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16840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/>
              <a:t>1-а, «квадрат»: ключові поняття тренінгу;</a:t>
            </a:r>
          </a:p>
          <a:p>
            <a:r>
              <a:rPr lang="uk-UA" sz="3200" dirty="0" smtClean="0"/>
              <a:t>2-а, «трикутник»: вправи, що виконувалися;</a:t>
            </a:r>
          </a:p>
          <a:p>
            <a:r>
              <a:rPr lang="uk-UA" sz="3200" dirty="0" smtClean="0"/>
              <a:t>3-я, «коло»: прикметники, якими можна позитивно охарактеризувати тренінг;</a:t>
            </a:r>
          </a:p>
          <a:p>
            <a:r>
              <a:rPr lang="uk-UA" sz="3200" dirty="0" smtClean="0"/>
              <a:t>4-а, «спіраль»: прикметники, якими можна описати роботу учасників тренінга.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xmlns="" val="3403820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644007" y="1940496"/>
            <a:ext cx="4341168" cy="45365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uk-UA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Дякую за увагу!</a:t>
            </a:r>
            <a:br>
              <a:rPr lang="uk-UA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uk-UA"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Shape 238" descr="emperor-penguin-walking-past-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" y="333375"/>
            <a:ext cx="4095749" cy="61436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6"/>
            <a:ext cx="8928992" cy="14981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200" b="1" dirty="0">
                <a:solidFill>
                  <a:srgbClr val="FF0000"/>
                </a:solidFill>
              </a:rPr>
              <a:t>Зміна клімату – це зміна погодних умов </a:t>
            </a:r>
            <a:r>
              <a:rPr lang="uk-UA" sz="3200" dirty="0">
                <a:solidFill>
                  <a:srgbClr val="FF0000"/>
                </a:solidFill>
              </a:rPr>
              <a:t>протягом тривалого відрізку часу </a:t>
            </a:r>
            <a:r>
              <a:rPr lang="uk-UA" sz="3200" dirty="0"/>
              <a:t>– в десятки і сотні років.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060848"/>
            <a:ext cx="8712968" cy="2736304"/>
          </a:xfrm>
        </p:spPr>
        <p:txBody>
          <a:bodyPr/>
          <a:lstStyle/>
          <a:p>
            <a:r>
              <a:rPr lang="uk-UA" dirty="0" smtClean="0"/>
              <a:t> Зміни </a:t>
            </a:r>
            <a:r>
              <a:rPr lang="uk-UA" dirty="0"/>
              <a:t>характеру і сили місцевих вітрів та </a:t>
            </a:r>
            <a:r>
              <a:rPr lang="uk-UA" dirty="0" smtClean="0"/>
              <a:t>опадів</a:t>
            </a:r>
          </a:p>
          <a:p>
            <a:r>
              <a:rPr lang="uk-UA" dirty="0" smtClean="0"/>
              <a:t> Порушення температурних режимів. </a:t>
            </a:r>
          </a:p>
          <a:p>
            <a:r>
              <a:rPr lang="uk-UA" dirty="0" smtClean="0"/>
              <a:t> Збільшення частоти й сили екстремальних явищ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8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692696"/>
            <a:ext cx="9144000" cy="2475216"/>
          </a:xfrm>
        </p:spPr>
        <p:txBody>
          <a:bodyPr/>
          <a:lstStyle/>
          <a:p>
            <a:pPr marL="446088" indent="-446088">
              <a:buAutoNum type="arabicPeriod"/>
            </a:pPr>
            <a:r>
              <a:rPr lang="uk-UA" sz="2000" b="1" dirty="0" smtClean="0">
                <a:solidFill>
                  <a:srgbClr val="FF0000"/>
                </a:solidFill>
              </a:rPr>
              <a:t>Збільшення числа біженців в 20 разів</a:t>
            </a:r>
            <a:r>
              <a:rPr lang="uk-UA" sz="2000" dirty="0" smtClean="0"/>
              <a:t> у порівнянні з сьогоднішнім днем може ​​створити економічну світову кризу.</a:t>
            </a:r>
          </a:p>
          <a:p>
            <a:pPr marL="446088" indent="-446088">
              <a:buAutoNum type="arabicPeriod"/>
            </a:pPr>
            <a:r>
              <a:rPr lang="uk-UA" sz="2000" dirty="0" smtClean="0"/>
              <a:t>Всесвітня організація охорони здоров’я прогнозує </a:t>
            </a:r>
            <a:r>
              <a:rPr lang="uk-UA" sz="2000" b="1" dirty="0" smtClean="0">
                <a:solidFill>
                  <a:srgbClr val="FF0000"/>
                </a:solidFill>
              </a:rPr>
              <a:t>зростання смертності на 250 000 в період з 2030 по 2050 роки</a:t>
            </a:r>
            <a:r>
              <a:rPr lang="uk-UA" sz="2000" dirty="0" smtClean="0"/>
              <a:t>. Основні причини – наслідки зміни клімату. Так, не всі люди похилого віку перенесуть посилення хвиль спеки, а діти з бідних регіонів – недоїдання і діареї.</a:t>
            </a:r>
          </a:p>
          <a:p>
            <a:pPr marL="446088" indent="-446088">
              <a:buAutoNum type="arabicPeriod"/>
            </a:pPr>
            <a:r>
              <a:rPr lang="uk-UA" sz="2000" dirty="0" smtClean="0"/>
              <a:t>До 2025 року </a:t>
            </a:r>
            <a:r>
              <a:rPr lang="uk-UA" sz="2000" b="1" dirty="0" smtClean="0">
                <a:solidFill>
                  <a:srgbClr val="FF0000"/>
                </a:solidFill>
              </a:rPr>
              <a:t>дві третини людей світу будуть відчувати нестачу питної води</a:t>
            </a:r>
            <a:r>
              <a:rPr lang="uk-UA" sz="2000" dirty="0" smtClean="0"/>
              <a:t>.</a:t>
            </a:r>
          </a:p>
          <a:p>
            <a:pPr marL="203200" indent="0">
              <a:buNone/>
            </a:pP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dirty="0" smtClean="0"/>
              <a:t>26.04.2017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15616" y="20608"/>
            <a:ext cx="7128792" cy="706091"/>
          </a:xfrm>
        </p:spPr>
        <p:txBody>
          <a:bodyPr/>
          <a:lstStyle/>
          <a:p>
            <a:r>
              <a:rPr lang="uk-UA" sz="3200" b="1" dirty="0" smtClean="0"/>
              <a:t>Проблеми недалекого майбутнього</a:t>
            </a:r>
            <a:endParaRPr lang="uk-UA" sz="3200" b="1" dirty="0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32047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тепловой удар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56046"/>
            <a:ext cx="3745871" cy="249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нестача вод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0711" y="3167912"/>
            <a:ext cx="3583289" cy="22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68665"/>
          <a:stretch/>
        </p:blipFill>
        <p:spPr>
          <a:xfrm>
            <a:off x="0" y="411500"/>
            <a:ext cx="9144000" cy="560978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2044854" y="188640"/>
            <a:ext cx="5695498" cy="19888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uk-UA" sz="6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Зміна </a:t>
            </a:r>
            <a:r>
              <a:rPr lang="uk-UA" sz="66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клімату – </a:t>
            </a:r>
            <a:r>
              <a:rPr lang="uk-UA" sz="6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це реальність</a:t>
            </a:r>
            <a:endParaRPr lang="uk-UA" sz="66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uk-UA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0" y="0"/>
            <a:ext cx="6120680" cy="778099"/>
          </a:xfrm>
        </p:spPr>
        <p:txBody>
          <a:bodyPr/>
          <a:lstStyle/>
          <a:p>
            <a:r>
              <a:rPr lang="ru-RU" dirty="0" smtClean="0"/>
              <a:t>ПАРНИКОВИЙ ЕФЕКТ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http://ic.pics.livejournal.com/tragemata/25155229/2603729/2603729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9947" y="692696"/>
            <a:ext cx="547526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43670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Коли </a:t>
            </a:r>
            <a:r>
              <a:rPr lang="uk-UA" sz="2400" dirty="0" smtClean="0">
                <a:solidFill>
                  <a:srgbClr val="FF0000"/>
                </a:solidFill>
              </a:rPr>
              <a:t>сонячне світло нагріває нашу планету</a:t>
            </a:r>
            <a:r>
              <a:rPr lang="uk-UA" sz="2400" dirty="0" smtClean="0"/>
              <a:t>, то </a:t>
            </a:r>
            <a:r>
              <a:rPr lang="uk-UA" sz="2400" dirty="0" smtClean="0">
                <a:solidFill>
                  <a:srgbClr val="FF0000"/>
                </a:solidFill>
              </a:rPr>
              <a:t>зайве тепло </a:t>
            </a:r>
            <a:r>
              <a:rPr lang="uk-UA" sz="2400" dirty="0" smtClean="0"/>
              <a:t>не може полетіти назад в космос, як це було років двісті тому.</a:t>
            </a:r>
          </a:p>
          <a:p>
            <a:pPr algn="ctr"/>
            <a:r>
              <a:rPr lang="uk-UA" sz="2400" dirty="0" smtClean="0"/>
              <a:t>А все через те, що </a:t>
            </a:r>
            <a:r>
              <a:rPr lang="uk-UA" sz="2400" dirty="0" smtClean="0">
                <a:solidFill>
                  <a:srgbClr val="FF0000"/>
                </a:solidFill>
              </a:rPr>
              <a:t>в атмосфері міститься все більше викидів і вихлопних газів, які затримують тепло</a:t>
            </a:r>
            <a:r>
              <a:rPr lang="uk-UA" sz="2400" dirty="0" smtClean="0"/>
              <a:t>. </a:t>
            </a:r>
          </a:p>
          <a:p>
            <a:pPr algn="ctr"/>
            <a:r>
              <a:rPr lang="uk-UA" sz="2400" u="sng" dirty="0" smtClean="0"/>
              <a:t>В результаті на Землі стає все спекотніше. </a:t>
            </a:r>
            <a:endParaRPr lang="uk-UA" sz="2400" u="sng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08797822"/>
              </p:ext>
            </p:extLst>
          </p:nvPr>
        </p:nvGraphicFramePr>
        <p:xfrm>
          <a:off x="2509837" y="3573701"/>
          <a:ext cx="4124325" cy="687387"/>
        </p:xfrm>
        <a:graphic>
          <a:graphicData uri="http://schemas.openxmlformats.org/presentationml/2006/ole">
            <p:oleObj spid="_x0000_s6151" name="Объект упаковщика для оболочки" showAsIcon="1" r:id="rId5" imgW="4124160" imgH="68688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6569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35696" y="332656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ЧАСТКА ВІДХОДІВ, ЯКІ </a:t>
            </a:r>
          </a:p>
          <a:p>
            <a:r>
              <a:rPr lang="uk-UA" sz="3200" dirty="0" smtClean="0"/>
              <a:t>МОЖНА ЛЕГКО ПЕРЕРОБИТИ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0698" r="11736"/>
          <a:stretch/>
        </p:blipFill>
        <p:spPr>
          <a:xfrm>
            <a:off x="807280" y="399184"/>
            <a:ext cx="874340" cy="944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3068960"/>
            <a:ext cx="8477250" cy="3571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5" t="26027" r="68900" b="7821"/>
          <a:stretch/>
        </p:blipFill>
        <p:spPr>
          <a:xfrm>
            <a:off x="844400" y="1844824"/>
            <a:ext cx="2160240" cy="44103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65" t="26926" r="39066" b="8006"/>
          <a:stretch/>
        </p:blipFill>
        <p:spPr>
          <a:xfrm>
            <a:off x="3995936" y="1820977"/>
            <a:ext cx="1718707" cy="44342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160" t="26817" r="5605" b="6141"/>
          <a:stretch/>
        </p:blipFill>
        <p:spPr>
          <a:xfrm>
            <a:off x="6675000" y="1916832"/>
            <a:ext cx="2088232" cy="4495080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19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86284"/>
            <a:ext cx="7505700" cy="43910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656" y="421244"/>
            <a:ext cx="8815576" cy="5272645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64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5" y="548680"/>
            <a:ext cx="8208909" cy="53848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731" y="208620"/>
            <a:ext cx="8770536" cy="606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 smtClean="0"/>
              <a:t>26.04.2017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uk-UA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31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597</Words>
  <Application>Microsoft Office PowerPoint</Application>
  <PresentationFormat>Экран (4:3)</PresentationFormat>
  <Paragraphs>110</Paragraphs>
  <Slides>21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Объект упаковщика для оболочки</vt:lpstr>
      <vt:lpstr>Сучасні форми екологічної освіти дітей з особливими потребами</vt:lpstr>
      <vt:lpstr>Зміна клімату, очевидне чи неймовірне?</vt:lpstr>
      <vt:lpstr>Зміна клімату – це зміна погодних умов протягом тривалого відрізку часу – в десятки і сотні років. </vt:lpstr>
      <vt:lpstr>Проблеми недалекого майбутнього</vt:lpstr>
      <vt:lpstr>Слайд 5</vt:lpstr>
      <vt:lpstr>ПАРНИКОВИЙ ЕФЕКТ</vt:lpstr>
      <vt:lpstr>Слайд 7</vt:lpstr>
      <vt:lpstr>Слайд 8</vt:lpstr>
      <vt:lpstr>Слайд 9</vt:lpstr>
      <vt:lpstr>Слайд 10</vt:lpstr>
      <vt:lpstr>Скільки батарейок переробляються у світі?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Дякую за увагу!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Зміна клімату </dc:title>
  <cp:lastModifiedBy>KOS</cp:lastModifiedBy>
  <cp:revision>24</cp:revision>
  <dcterms:modified xsi:type="dcterms:W3CDTF">2017-04-26T11:32:17Z</dcterms:modified>
</cp:coreProperties>
</file>