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F4B-430F-4D43-9178-7BAC11203B9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B0F6-BF03-48AA-8D37-9ACAC70F6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F4B-430F-4D43-9178-7BAC11203B9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B0F6-BF03-48AA-8D37-9ACAC70F6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F4B-430F-4D43-9178-7BAC11203B9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B0F6-BF03-48AA-8D37-9ACAC70F6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F4B-430F-4D43-9178-7BAC11203B9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B0F6-BF03-48AA-8D37-9ACAC70F6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F4B-430F-4D43-9178-7BAC11203B9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B0F6-BF03-48AA-8D37-9ACAC70F6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F4B-430F-4D43-9178-7BAC11203B9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B0F6-BF03-48AA-8D37-9ACAC70F6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F4B-430F-4D43-9178-7BAC11203B9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B0F6-BF03-48AA-8D37-9ACAC70F6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F4B-430F-4D43-9178-7BAC11203B9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B0F6-BF03-48AA-8D37-9ACAC70F6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F4B-430F-4D43-9178-7BAC11203B9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B0F6-BF03-48AA-8D37-9ACAC70F6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F4B-430F-4D43-9178-7BAC11203B9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B0F6-BF03-48AA-8D37-9ACAC70F6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F4B-430F-4D43-9178-7BAC11203B9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1B0F6-BF03-48AA-8D37-9ACAC70F6C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93F4B-430F-4D43-9178-7BAC11203B99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B0F6-BF03-48AA-8D37-9ACAC70F6C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uran.ua/ludina_dov/article/download/64056/59552" TargetMode="External"/><Relationship Id="rId2" Type="http://schemas.openxmlformats.org/officeDocument/2006/relationships/hyperlink" Target="http://milforest.com.ua/no_cache/pres-sluzhba/novina/article/lis-ce-bezcinnii-dar-prirodi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m/search?q=%D0%BB%D1%96%D1%81+%D1%86%D0%B5&amp;sxsrf=ALeKk01x3BkWEeSjwYfRFKj1UvcG_Jvq3g:1584964301228&amp;source=lnms&amp;tbm=isch&amp;sa=X&amp;ved=2ahUKEwiE4p-RxLDo" TargetMode="External"/><Relationship Id="rId4" Type="http://schemas.openxmlformats.org/officeDocument/2006/relationships/hyperlink" Target="https://slide-share.ru/lis-ce-nashe-majbutnye-nam-v-nomu-zhiti-16523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85991"/>
          </a:xfrm>
        </p:spPr>
        <p:txBody>
          <a:bodyPr/>
          <a:lstStyle/>
          <a:p>
            <a:r>
              <a:rPr lang="uk-UA" dirty="0" smtClean="0"/>
              <a:t>ЛІСИ УКРАЇНИ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9154" name="AutoShape 2" descr="Результат пошуку зображень за запитом ліс ц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8" name="Picture 6" descr="Результат пошуку зображень за запитом ліс ц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199"/>
            <a:ext cx="4876800" cy="4876801"/>
          </a:xfrm>
          <a:prstGeom prst="rect">
            <a:avLst/>
          </a:prstGeom>
          <a:noFill/>
        </p:spPr>
      </p:pic>
      <p:pic>
        <p:nvPicPr>
          <p:cNvPr id="49160" name="Picture 8" descr="Результат пошуку зображень за запитом ліс ц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35743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7153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400" b="1" dirty="0" smtClean="0"/>
              <a:t>природне всихання дерев</a:t>
            </a:r>
          </a:p>
          <a:p>
            <a:pPr algn="just">
              <a:buFont typeface="Wingdings" pitchFamily="2" charset="2"/>
              <a:buChar char="ü"/>
            </a:pPr>
            <a:r>
              <a:rPr lang="uk-UA" sz="4400" b="1" dirty="0" smtClean="0"/>
              <a:t> </a:t>
            </a:r>
            <a:r>
              <a:rPr lang="uk-UA" sz="2800" dirty="0" smtClean="0"/>
              <a:t>(</a:t>
            </a:r>
            <a:r>
              <a:rPr lang="uk-UA" sz="2800" dirty="0" err="1" smtClean="0"/>
              <a:t>“віконна</a:t>
            </a:r>
            <a:r>
              <a:rPr lang="uk-UA" sz="2800" dirty="0" smtClean="0"/>
              <a:t> </a:t>
            </a:r>
            <a:r>
              <a:rPr lang="uk-UA" sz="2800" dirty="0" err="1" smtClean="0"/>
              <a:t>динаміка”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“природний</a:t>
            </a:r>
            <a:r>
              <a:rPr lang="uk-UA" sz="2800" dirty="0" smtClean="0"/>
              <a:t> </a:t>
            </a:r>
            <a:r>
              <a:rPr lang="uk-UA" sz="2800" dirty="0" err="1" smtClean="0"/>
              <a:t>відбір”</a:t>
            </a:r>
            <a:r>
              <a:rPr lang="uk-UA" sz="2800" dirty="0" smtClean="0"/>
              <a:t>), яке є складовою генезису лісових біогеоценозів і, яке має важливу  роль та непересічне значення, і яке не слід ототожнювати з негативним природним </a:t>
            </a:r>
            <a:r>
              <a:rPr lang="uk-UA" sz="2800" dirty="0" err="1" smtClean="0"/>
              <a:t>явищем–масовим</a:t>
            </a:r>
            <a:r>
              <a:rPr lang="uk-UA" sz="2800" dirty="0" smtClean="0"/>
              <a:t> всиханням дерев і насаджень </a:t>
            </a:r>
            <a:r>
              <a:rPr lang="uk-UA" sz="2800" dirty="0" err="1" smtClean="0"/>
              <a:t>лісотвірних</a:t>
            </a:r>
            <a:r>
              <a:rPr lang="uk-UA" sz="2800" dirty="0" smtClean="0"/>
              <a:t> видів….</a:t>
            </a:r>
            <a:endParaRPr lang="uk-UA" sz="28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86190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C00000"/>
                </a:solidFill>
              </a:rPr>
              <a:t>Масове всихання дерев і насаджень </a:t>
            </a:r>
            <a:r>
              <a:rPr lang="uk-UA" sz="2800" b="1" dirty="0" err="1" smtClean="0">
                <a:solidFill>
                  <a:srgbClr val="C00000"/>
                </a:solidFill>
              </a:rPr>
              <a:t>лісотвірних</a:t>
            </a:r>
            <a:r>
              <a:rPr lang="uk-UA" sz="2800" b="1" dirty="0" smtClean="0">
                <a:solidFill>
                  <a:srgbClr val="C00000"/>
                </a:solidFill>
              </a:rPr>
              <a:t> видів </a:t>
            </a:r>
            <a:r>
              <a:rPr lang="uk-UA" sz="2800" b="1" dirty="0" smtClean="0"/>
              <a:t>у процесі розвитку природних і штучно створених насаджень має свої ознаки та притаманні йому  характерні особливості: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4400" b="1" dirty="0"/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Орієнтація</a:t>
            </a:r>
            <a:r>
              <a:rPr lang="uk-UA" sz="2800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останні 200 років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головним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чином,  на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штучне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лісовідновлення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недостатнє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врахування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еколого-лісівничих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особливостей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заліснюваних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ділянок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передусім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екосистемних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властивостей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лісівничого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потенціалу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призвели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кількісними змінами у лісовому фонді країни до якісних змін, які несприятливо впливають на біологічну стійкість лісів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Якщо раніше у лісовому фонді переважали біологічно стійкі, комплексно продуктивні природні насіннєві лісостани корінних типів лісу, то сьогодні більше половини лісів –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рукотворні насадження!!!</a:t>
            </a:r>
          </a:p>
          <a:p>
            <a:pPr algn="just"/>
            <a:r>
              <a:rPr lang="uk-UA" sz="2800" dirty="0" smtClean="0"/>
              <a:t>: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64386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hlinkClick r:id="rId2"/>
            </a:endParaRPr>
          </a:p>
          <a:p>
            <a:pPr algn="ctr"/>
            <a:r>
              <a:rPr lang="uk-UA" b="1" dirty="0" smtClean="0">
                <a:hlinkClick r:id="rId2"/>
              </a:rPr>
              <a:t>Використані джерела інформації</a:t>
            </a:r>
          </a:p>
          <a:p>
            <a:r>
              <a:rPr lang="en-US" dirty="0" smtClean="0">
                <a:hlinkClick r:id="rId2"/>
              </a:rPr>
              <a:t>http://milforest.com.ua/no_cache/pres-sluzhba/novina/article/lis-ce-bezcinnii-dar-prirodi.html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http://journals.uran.ua/ludina_dov/article/download/64056/59552</a:t>
            </a:r>
            <a:r>
              <a:rPr lang="en-US" dirty="0" smtClean="0">
                <a:hlinkClick r:id="rId4"/>
              </a:rPr>
              <a:t> https</a:t>
            </a:r>
            <a:r>
              <a:rPr lang="en-US" smtClean="0">
                <a:hlinkClick r:id="rId4"/>
              </a:rPr>
              <a:t>://slide-share.ru/lis-ce-nashe-majbutnye-nam-v-nomu-zhiti-165233</a:t>
            </a:r>
            <a:r>
              <a:rPr lang="en-US" smtClean="0">
                <a:hlinkClick r:id="rId5"/>
              </a:rPr>
              <a:t> https://www.google.com/search?q=%D0%BB%D1%96%D1%81+%D1%86%D0%B5&amp;sxsrf=ALeKk01x3BkWEeSjwYfRFKj1UvcG_Jvq3g:1584964301228&amp;source=lnms&amp;tbm=isch&amp;sa=X&amp;ved=2ahUKEwiE4p-RxLDo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іс – це наше майбутнє, нам в ньому жит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62005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3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Ліс</a:t>
            </a: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3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3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безцінний</a:t>
            </a: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 дар </a:t>
            </a:r>
            <a:r>
              <a:rPr kumimoji="0" lang="ru-RU" sz="33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inherit"/>
                <a:ea typeface="Times New Roman" pitchFamily="18" charset="0"/>
                <a:cs typeface="Times New Roman" pitchFamily="18" charset="0"/>
              </a:rPr>
              <a:t>природи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джерелом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могутності</a:t>
            </a:r>
            <a:r>
              <a:rPr kumimoji="0" lang="uk-UA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Дух народу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вікова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історична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основа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міцно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пов’язані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феноменом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лісу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Виробництво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побут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первинні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витоки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українського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народу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лісове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походження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Житло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домашнє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начиння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знаряддя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праці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бою,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їжу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одяг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дитячі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колиски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жіночі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прикраси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всім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цим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забезпечував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людей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назвати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«зеленим золотом»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дає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людині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універсальну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сировину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деревину, яка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застосування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багатьох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галузях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промисловості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паливній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хімічній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легкій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800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ерево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традиційно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будівництва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побуті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для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виготовлення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предметів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домашнього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вжитку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dirty="0" smtClean="0">
                <a:solidFill>
                  <a:srgbClr val="2B2B2B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кологічне значення лісів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Ліс</a:t>
            </a:r>
            <a:r>
              <a:rPr kumimoji="0" lang="uk-UA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називають «легенями» планети, тому що вони – джерело кисню в атмосфері;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2600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Ліс </a:t>
            </a:r>
            <a:r>
              <a:rPr kumimoji="0" lang="uk-UA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зволожує повітря і пом’якшує клімат, тому ліс має важливе кліматичне регулююче значення.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2600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Ліс 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служить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притулком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місцем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проживання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величезної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кількості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тварин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для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окремих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єдиним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придатним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середовищем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проживання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600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Ліс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служить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джерелом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технічної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живиця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лікарської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лікарські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рослини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шипшина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звіробій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брусниця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валеріана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харчової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гриби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ягоди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сировини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600" dirty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6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Ліс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середовищем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величезної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кількості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мешканців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ведмідь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лось, лиса,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заєць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білка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тхір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куниця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борсук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дятел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т.д.)</a:t>
            </a: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67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290"/>
            <a:ext cx="8686800" cy="500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5357825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C0000"/>
                </a:solidFill>
                <a:latin typeface="+mn-lt"/>
                <a:cs typeface="Times New Roman" pitchFamily="18" charset="0"/>
              </a:rPr>
              <a:t>Поширення лісів на території України в першому    тисячолітті н.е.</a:t>
            </a:r>
            <a:r>
              <a:rPr lang="ru-RU" sz="2800" b="1" dirty="0" smtClean="0">
                <a:solidFill>
                  <a:srgbClr val="CC0000"/>
                </a:solidFill>
                <a:latin typeface="+mn-lt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CC0000"/>
                </a:solidFill>
                <a:latin typeface="+mn-lt"/>
                <a:cs typeface="Times New Roman" pitchFamily="18" charset="0"/>
              </a:rPr>
              <a:t>(реконструкція за С.А.</a:t>
            </a:r>
            <a:r>
              <a:rPr lang="uk-UA" sz="2800" b="1" dirty="0" err="1" smtClean="0">
                <a:solidFill>
                  <a:srgbClr val="CC0000"/>
                </a:solidFill>
                <a:latin typeface="+mn-lt"/>
                <a:cs typeface="Times New Roman" pitchFamily="18" charset="0"/>
              </a:rPr>
              <a:t>Генсіруком</a:t>
            </a:r>
            <a:r>
              <a:rPr lang="uk-UA" sz="2800" b="1" dirty="0" smtClean="0">
                <a:solidFill>
                  <a:srgbClr val="CC0000"/>
                </a:solidFill>
                <a:latin typeface="+mn-lt"/>
                <a:cs typeface="Times New Roman" pitchFamily="18" charset="0"/>
              </a:rPr>
              <a:t>)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857892"/>
            <a:ext cx="5701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CC0000"/>
                </a:solidFill>
                <a:cs typeface="Times New Roman" pitchFamily="18" charset="0"/>
              </a:rPr>
              <a:t>Ліси України в </a:t>
            </a:r>
            <a:r>
              <a:rPr lang="en-US" b="1" dirty="0">
                <a:solidFill>
                  <a:srgbClr val="CC0000"/>
                </a:solidFill>
                <a:cs typeface="Times New Roman" pitchFamily="18" charset="0"/>
              </a:rPr>
              <a:t>XIX </a:t>
            </a:r>
            <a:r>
              <a:rPr lang="uk-UA" b="1" dirty="0">
                <a:solidFill>
                  <a:srgbClr val="CC0000"/>
                </a:solidFill>
                <a:cs typeface="Times New Roman" pitchFamily="18" charset="0"/>
              </a:rPr>
              <a:t>ст. (реконструкція за С.А.</a:t>
            </a:r>
            <a:r>
              <a:rPr lang="uk-UA" b="1" dirty="0" err="1">
                <a:solidFill>
                  <a:srgbClr val="CC0000"/>
                </a:solidFill>
                <a:cs typeface="Times New Roman" pitchFamily="18" charset="0"/>
              </a:rPr>
              <a:t>Генсіруком</a:t>
            </a:r>
            <a:r>
              <a:rPr lang="uk-UA" b="1" dirty="0" smtClean="0">
                <a:solidFill>
                  <a:srgbClr val="CC0000"/>
                </a:solidFill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913"/>
            <a:ext cx="876300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7" t="18452" r="4547" b="22603"/>
          <a:stretch>
            <a:fillRect/>
          </a:stretch>
        </p:blipFill>
        <p:spPr>
          <a:xfrm>
            <a:off x="357188" y="285750"/>
            <a:ext cx="8215312" cy="55721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5929330"/>
            <a:ext cx="5546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C0000"/>
                </a:solidFill>
              </a:rPr>
              <a:t>Сучасний стан л</a:t>
            </a:r>
            <a:r>
              <a:rPr lang="uk-UA" sz="2800" b="1" dirty="0" smtClean="0">
                <a:solidFill>
                  <a:srgbClr val="CC0000"/>
                </a:solidFill>
                <a:cs typeface="Times New Roman" pitchFamily="18" charset="0"/>
              </a:rPr>
              <a:t>іс</a:t>
            </a:r>
            <a:r>
              <a:rPr lang="uk-UA" sz="2800" b="1" dirty="0" smtClean="0">
                <a:solidFill>
                  <a:srgbClr val="CC0000"/>
                </a:solidFill>
              </a:rPr>
              <a:t>ів</a:t>
            </a:r>
            <a:r>
              <a:rPr lang="uk-UA" sz="2800" b="1" dirty="0" smtClean="0">
                <a:solidFill>
                  <a:srgbClr val="CC0000"/>
                </a:solidFill>
                <a:cs typeface="Times New Roman" pitchFamily="18" charset="0"/>
              </a:rPr>
              <a:t> України</a:t>
            </a:r>
            <a:r>
              <a:rPr lang="uk-UA" sz="2800" b="1" dirty="0" smtClean="0">
                <a:solidFill>
                  <a:srgbClr val="CC0000"/>
                </a:solidFill>
              </a:rPr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391" y="214290"/>
            <a:ext cx="8867665" cy="537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5786454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rgbClr val="CC0000"/>
                </a:solidFill>
              </a:rPr>
              <a:t>Сучасний стан </a:t>
            </a:r>
            <a:r>
              <a:rPr lang="uk-UA" sz="2800" b="1" dirty="0">
                <a:solidFill>
                  <a:srgbClr val="CC0000"/>
                </a:solidFill>
              </a:rPr>
              <a:t>л</a:t>
            </a:r>
            <a:r>
              <a:rPr lang="uk-UA" sz="2800" b="1" dirty="0">
                <a:solidFill>
                  <a:srgbClr val="CC0000"/>
                </a:solidFill>
                <a:cs typeface="Times New Roman" pitchFamily="18" charset="0"/>
              </a:rPr>
              <a:t>іс</a:t>
            </a:r>
            <a:r>
              <a:rPr lang="uk-UA" sz="2800" b="1" dirty="0">
                <a:solidFill>
                  <a:srgbClr val="CC0000"/>
                </a:solidFill>
              </a:rPr>
              <a:t>ів</a:t>
            </a:r>
            <a:r>
              <a:rPr lang="uk-UA" sz="2800" b="1" dirty="0">
                <a:solidFill>
                  <a:srgbClr val="CC0000"/>
                </a:solidFill>
                <a:cs typeface="Times New Roman" pitchFamily="18" charset="0"/>
              </a:rPr>
              <a:t> України</a:t>
            </a:r>
            <a:r>
              <a:rPr lang="uk-UA" sz="2800" b="1" dirty="0">
                <a:solidFill>
                  <a:srgbClr val="CC0000"/>
                </a:solidFill>
              </a:rPr>
              <a:t> та їх породний склад</a:t>
            </a:r>
            <a:endParaRPr lang="uk-UA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728" y="5429264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400" b="1" dirty="0" smtClean="0"/>
              <a:t>До проблеми безконтрольного вирубування лісів в Україні додалася проблема всихання дерев і насаджень сосни звичайної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457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ЛІСИ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ЛІСИ УКРАЇНИ</dc:title>
  <dc:creator>User</dc:creator>
  <cp:lastModifiedBy>User</cp:lastModifiedBy>
  <cp:revision>11</cp:revision>
  <dcterms:created xsi:type="dcterms:W3CDTF">2020-03-23T10:29:53Z</dcterms:created>
  <dcterms:modified xsi:type="dcterms:W3CDTF">2020-03-23T12:07:44Z</dcterms:modified>
</cp:coreProperties>
</file>